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9" r:id="rId1"/>
  </p:sldMasterIdLst>
  <p:notesMasterIdLst>
    <p:notesMasterId r:id="rId25"/>
  </p:notesMasterIdLst>
  <p:sldIdLst>
    <p:sldId id="262" r:id="rId2"/>
    <p:sldId id="263" r:id="rId3"/>
    <p:sldId id="278" r:id="rId4"/>
    <p:sldId id="277" r:id="rId5"/>
    <p:sldId id="257" r:id="rId6"/>
    <p:sldId id="261" r:id="rId7"/>
    <p:sldId id="259" r:id="rId8"/>
    <p:sldId id="258" r:id="rId9"/>
    <p:sldId id="264" r:id="rId10"/>
    <p:sldId id="265" r:id="rId11"/>
    <p:sldId id="269" r:id="rId12"/>
    <p:sldId id="267" r:id="rId13"/>
    <p:sldId id="272" r:id="rId14"/>
    <p:sldId id="275" r:id="rId15"/>
    <p:sldId id="282" r:id="rId16"/>
    <p:sldId id="281" r:id="rId17"/>
    <p:sldId id="268" r:id="rId18"/>
    <p:sldId id="270" r:id="rId19"/>
    <p:sldId id="279" r:id="rId20"/>
    <p:sldId id="271" r:id="rId21"/>
    <p:sldId id="273" r:id="rId22"/>
    <p:sldId id="274" r:id="rId23"/>
    <p:sldId id="276" r:id="rId24"/>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AC8A48A2-2B80-47F5-A09B-F696819BF091}" type="datetimeFigureOut">
              <a:rPr kumimoji="1" lang="ja-JP" altLang="en-US" smtClean="0"/>
              <a:t>2026/1/22</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CD7E3954-0E71-49BF-BA3E-D98F646F58C8}" type="slidenum">
              <a:rPr kumimoji="1" lang="ja-JP" altLang="en-US" smtClean="0"/>
              <a:t>‹#›</a:t>
            </a:fld>
            <a:endParaRPr kumimoji="1" lang="ja-JP" altLang="en-US"/>
          </a:p>
        </p:txBody>
      </p:sp>
    </p:spTree>
    <p:extLst>
      <p:ext uri="{BB962C8B-B14F-4D97-AF65-F5344CB8AC3E}">
        <p14:creationId xmlns:p14="http://schemas.microsoft.com/office/powerpoint/2010/main" val="8193384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7CE1783-2580-42D0-8049-79DB151924E2}" type="datetime1">
              <a:rPr kumimoji="1" lang="ja-JP" altLang="en-US" smtClean="0"/>
              <a:t>2026/1/22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3653627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78CD0EE-3C4E-402B-B32E-27B0970401EE}" type="datetime1">
              <a:rPr kumimoji="1" lang="ja-JP" altLang="en-US" smtClean="0"/>
              <a:t>2026/1/22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156292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0F05355-2989-4C6D-8500-415F3045795A}" type="datetime1">
              <a:rPr kumimoji="1" lang="ja-JP" altLang="en-US" smtClean="0"/>
              <a:t>2026/1/22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3059188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AA2B8D-14D0-421C-85B7-6D61D1FF4B35}" type="datetime1">
              <a:rPr kumimoji="1" lang="ja-JP" altLang="en-US" smtClean="0"/>
              <a:t>2026/1/22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1248012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97DCF9F-14B3-470F-A008-91F4EF9B635C}" type="datetime1">
              <a:rPr kumimoji="1" lang="ja-JP" altLang="en-US" smtClean="0"/>
              <a:t>2026/1/22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69125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A1158AD-FDDE-4D53-B0CD-D23A9E982254}" type="datetime1">
              <a:rPr kumimoji="1" lang="ja-JP" altLang="en-US" smtClean="0"/>
              <a:t>2026/1/22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1682155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090A43E-3BDB-4C3F-9376-BE514D5FB835}" type="datetime1">
              <a:rPr kumimoji="1" lang="ja-JP" altLang="en-US" smtClean="0"/>
              <a:t>2026/1/22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3641328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21B596E-5DAF-49B2-9C5B-94653EC62131}" type="datetime1">
              <a:rPr kumimoji="1" lang="ja-JP" altLang="en-US" smtClean="0"/>
              <a:t>2026/1/22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727265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3BCE36-9B07-4C09-957D-6C80CCEBFE8E}" type="datetime1">
              <a:rPr kumimoji="1" lang="ja-JP" altLang="en-US" smtClean="0"/>
              <a:t>2026/1/22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1020622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D26D5EB-6011-4F99-B22B-63DAA82B42C5}" type="datetime1">
              <a:rPr kumimoji="1" lang="ja-JP" altLang="en-US" smtClean="0"/>
              <a:t>2026/1/22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3331106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05AB893-3E16-464E-9F90-2B053D4B65E4}" type="datetime1">
              <a:rPr kumimoji="1" lang="ja-JP" altLang="en-US" smtClean="0"/>
              <a:t>2026/1/22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2369876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6EAD3A-DD6F-46C9-94E1-F778BA75607C}" type="datetime1">
              <a:rPr kumimoji="1" lang="ja-JP" altLang="en-US" smtClean="0"/>
              <a:t>2026/1/22</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3D3D3-A852-4B12-BA5F-30AF14C5E5BB}" type="slidenum">
              <a:rPr kumimoji="1" lang="ja-JP" altLang="en-US" smtClean="0"/>
              <a:t>‹#›</a:t>
            </a:fld>
            <a:endParaRPr kumimoji="1" lang="ja-JP" altLang="en-US"/>
          </a:p>
        </p:txBody>
      </p:sp>
    </p:spTree>
    <p:extLst>
      <p:ext uri="{BB962C8B-B14F-4D97-AF65-F5344CB8AC3E}">
        <p14:creationId xmlns:p14="http://schemas.microsoft.com/office/powerpoint/2010/main" val="1200173745"/>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612E23D-D7AC-50C5-EACE-9DAC8DEBD9F2}"/>
              </a:ext>
            </a:extLst>
          </p:cNvPr>
          <p:cNvSpPr>
            <a:spLocks noGrp="1"/>
          </p:cNvSpPr>
          <p:nvPr>
            <p:ph idx="1"/>
          </p:nvPr>
        </p:nvSpPr>
        <p:spPr>
          <a:xfrm>
            <a:off x="1132115" y="2141311"/>
            <a:ext cx="10515600" cy="1603375"/>
          </a:xfrm>
        </p:spPr>
        <p:txBody>
          <a:bodyPr/>
          <a:lstStyle/>
          <a:p>
            <a:endParaRPr lang="ja-JP" altLang="en-US" dirty="0"/>
          </a:p>
          <a:p>
            <a:pPr marL="0" indent="0">
              <a:buNone/>
            </a:pPr>
            <a:r>
              <a:rPr lang="ja-JP" altLang="en-US" sz="4800" dirty="0">
                <a:latin typeface="メイリオ" panose="020B0604030504040204" pitchFamily="50" charset="-128"/>
                <a:ea typeface="メイリオ" panose="020B0604030504040204" pitchFamily="50" charset="-128"/>
              </a:rPr>
              <a:t>カスタマー・ハラスメント防止対策 </a:t>
            </a:r>
            <a:endParaRPr kumimoji="1" lang="ja-JP" altLang="en-US" sz="4800" dirty="0">
              <a:latin typeface="メイリオ" panose="020B0604030504040204" pitchFamily="50" charset="-128"/>
              <a:ea typeface="メイリオ" panose="020B0604030504040204" pitchFamily="50" charset="-128"/>
            </a:endParaRPr>
          </a:p>
        </p:txBody>
      </p:sp>
      <p:sp>
        <p:nvSpPr>
          <p:cNvPr id="4" name="スライド番号プレースホルダー 3">
            <a:extLst>
              <a:ext uri="{FF2B5EF4-FFF2-40B4-BE49-F238E27FC236}">
                <a16:creationId xmlns:a16="http://schemas.microsoft.com/office/drawing/2014/main" id="{9C6107FF-04F3-C1FF-4D54-0EE522718F39}"/>
              </a:ext>
            </a:extLst>
          </p:cNvPr>
          <p:cNvSpPr>
            <a:spLocks noGrp="1"/>
          </p:cNvSpPr>
          <p:nvPr>
            <p:ph type="sldNum" sz="quarter" idx="12"/>
          </p:nvPr>
        </p:nvSpPr>
        <p:spPr/>
        <p:txBody>
          <a:bodyPr/>
          <a:lstStyle/>
          <a:p>
            <a:fld id="{4C63D3D3-A852-4B12-BA5F-30AF14C5E5BB}" type="slidenum">
              <a:rPr kumimoji="1" lang="ja-JP" altLang="en-US" smtClean="0"/>
              <a:t>1</a:t>
            </a:fld>
            <a:endParaRPr kumimoji="1" lang="ja-JP" altLang="en-US"/>
          </a:p>
        </p:txBody>
      </p:sp>
      <p:sp>
        <p:nvSpPr>
          <p:cNvPr id="5" name="テキスト ボックス 4">
            <a:extLst>
              <a:ext uri="{FF2B5EF4-FFF2-40B4-BE49-F238E27FC236}">
                <a16:creationId xmlns:a16="http://schemas.microsoft.com/office/drawing/2014/main" id="{AD08C9AA-7FD0-F927-F7D1-F49BBD010DE5}"/>
              </a:ext>
            </a:extLst>
          </p:cNvPr>
          <p:cNvSpPr txBox="1"/>
          <p:nvPr/>
        </p:nvSpPr>
        <p:spPr>
          <a:xfrm>
            <a:off x="7903029" y="4691742"/>
            <a:ext cx="3886199" cy="1569660"/>
          </a:xfrm>
          <a:prstGeom prst="rect">
            <a:avLst/>
          </a:prstGeom>
          <a:noFill/>
        </p:spPr>
        <p:txBody>
          <a:bodyPr wrap="square" rtlCol="0">
            <a:spAutoFit/>
          </a:bodyPr>
          <a:lstStyle/>
          <a:p>
            <a:r>
              <a:rPr kumimoji="1" lang="ja-JP" altLang="en-US" sz="2400" b="1" dirty="0"/>
              <a:t>　　　</a:t>
            </a:r>
            <a:r>
              <a:rPr kumimoji="1" lang="en-US" altLang="ja-JP" sz="2400" b="1" dirty="0">
                <a:latin typeface="メイリオ" panose="020B0604030504040204" pitchFamily="50" charset="-128"/>
                <a:ea typeface="メイリオ" panose="020B0604030504040204" pitchFamily="50" charset="-128"/>
              </a:rPr>
              <a:t>2026</a:t>
            </a:r>
            <a:r>
              <a:rPr kumimoji="1" lang="ja-JP" altLang="en-US" sz="2400" b="1" dirty="0">
                <a:latin typeface="メイリオ" panose="020B0604030504040204" pitchFamily="50" charset="-128"/>
                <a:ea typeface="メイリオ" panose="020B0604030504040204" pitchFamily="50" charset="-128"/>
              </a:rPr>
              <a:t>年</a:t>
            </a:r>
            <a:r>
              <a:rPr kumimoji="1" lang="en-US" altLang="ja-JP" sz="2400" b="1" dirty="0">
                <a:latin typeface="メイリオ" panose="020B0604030504040204" pitchFamily="50" charset="-128"/>
                <a:ea typeface="メイリオ" panose="020B0604030504040204" pitchFamily="50" charset="-128"/>
              </a:rPr>
              <a:t>1</a:t>
            </a:r>
            <a:r>
              <a:rPr kumimoji="1" lang="ja-JP" altLang="en-US" sz="2400" b="1" dirty="0">
                <a:latin typeface="メイリオ" panose="020B0604030504040204" pitchFamily="50" charset="-128"/>
                <a:ea typeface="メイリオ" panose="020B0604030504040204" pitchFamily="50" charset="-128"/>
              </a:rPr>
              <a:t>月</a:t>
            </a:r>
            <a:r>
              <a:rPr kumimoji="1" lang="en-US" altLang="ja-JP" sz="2400" b="1" dirty="0">
                <a:latin typeface="メイリオ" panose="020B0604030504040204" pitchFamily="50" charset="-128"/>
                <a:ea typeface="メイリオ" panose="020B0604030504040204" pitchFamily="50" charset="-128"/>
              </a:rPr>
              <a:t>30</a:t>
            </a:r>
            <a:r>
              <a:rPr kumimoji="1" lang="ja-JP" altLang="en-US" sz="2400" b="1" dirty="0">
                <a:latin typeface="メイリオ" panose="020B0604030504040204" pitchFamily="50" charset="-128"/>
                <a:ea typeface="メイリオ" panose="020B0604030504040204" pitchFamily="50" charset="-128"/>
              </a:rPr>
              <a:t>日</a:t>
            </a:r>
            <a:endParaRPr kumimoji="1" lang="en-US" altLang="ja-JP" sz="2400" b="1" dirty="0">
              <a:latin typeface="メイリオ" panose="020B0604030504040204" pitchFamily="50" charset="-128"/>
              <a:ea typeface="メイリオ" panose="020B0604030504040204" pitchFamily="50" charset="-128"/>
            </a:endParaRPr>
          </a:p>
          <a:p>
            <a:endParaRPr kumimoji="1" lang="en-US" altLang="ja-JP" sz="2400" b="1" dirty="0">
              <a:latin typeface="メイリオ" panose="020B0604030504040204" pitchFamily="50" charset="-128"/>
              <a:ea typeface="メイリオ" panose="020B0604030504040204" pitchFamily="50" charset="-128"/>
            </a:endParaRPr>
          </a:p>
          <a:p>
            <a:r>
              <a:rPr kumimoji="1" lang="ja-JP" altLang="en-US" sz="2400" b="1" dirty="0">
                <a:latin typeface="メイリオ" panose="020B0604030504040204" pitchFamily="50" charset="-128"/>
                <a:ea typeface="メイリオ" panose="020B0604030504040204" pitchFamily="50" charset="-128"/>
              </a:rPr>
              <a:t>キャリアコンサルタント　</a:t>
            </a:r>
            <a:br>
              <a:rPr kumimoji="1" lang="en-US" altLang="ja-JP" sz="2400" b="1" dirty="0">
                <a:latin typeface="メイリオ" panose="020B0604030504040204" pitchFamily="50" charset="-128"/>
                <a:ea typeface="メイリオ" panose="020B0604030504040204" pitchFamily="50" charset="-128"/>
              </a:rPr>
            </a:br>
            <a:r>
              <a:rPr kumimoji="1" lang="en-US" altLang="ja-JP" sz="2400" b="1" dirty="0">
                <a:latin typeface="メイリオ" panose="020B0604030504040204" pitchFamily="50" charset="-128"/>
                <a:ea typeface="メイリオ" panose="020B0604030504040204" pitchFamily="50" charset="-128"/>
              </a:rPr>
              <a:t>                     </a:t>
            </a:r>
            <a:r>
              <a:rPr kumimoji="1" lang="ja-JP" altLang="en-US" sz="2400" b="1" dirty="0">
                <a:latin typeface="メイリオ" panose="020B0604030504040204" pitchFamily="50" charset="-128"/>
                <a:ea typeface="メイリオ" panose="020B0604030504040204" pitchFamily="50" charset="-128"/>
              </a:rPr>
              <a:t>鈴木国重</a:t>
            </a:r>
          </a:p>
        </p:txBody>
      </p:sp>
    </p:spTree>
    <p:extLst>
      <p:ext uri="{BB962C8B-B14F-4D97-AF65-F5344CB8AC3E}">
        <p14:creationId xmlns:p14="http://schemas.microsoft.com/office/powerpoint/2010/main" val="902514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66664-3164-6705-DB1D-31CE92D6D22C}"/>
            </a:ext>
          </a:extLst>
        </p:cNvPr>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3FEBA74E-A984-578F-6537-7FA3FD12C6F3}"/>
              </a:ext>
            </a:extLst>
          </p:cNvPr>
          <p:cNvSpPr/>
          <p:nvPr/>
        </p:nvSpPr>
        <p:spPr>
          <a:xfrm>
            <a:off x="457200" y="1838609"/>
            <a:ext cx="11277600" cy="4476575"/>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5D787978-9D28-737E-7F73-CE5CA3FE0CA0}"/>
              </a:ext>
            </a:extLst>
          </p:cNvPr>
          <p:cNvSpPr>
            <a:spLocks noGrp="1"/>
          </p:cNvSpPr>
          <p:nvPr>
            <p:ph type="ctrTitle"/>
          </p:nvPr>
        </p:nvSpPr>
        <p:spPr>
          <a:xfrm>
            <a:off x="323852" y="1127591"/>
            <a:ext cx="11544296" cy="940695"/>
          </a:xfrm>
        </p:spPr>
        <p:txBody>
          <a:bodyPr>
            <a:noAutofit/>
          </a:bodyPr>
          <a:lstStyle/>
          <a:p>
            <a:r>
              <a:rPr lang="ja-JP" altLang="ja-JP" sz="3200" b="1" dirty="0">
                <a:latin typeface="メイリオ" panose="020B0604030504040204" pitchFamily="50" charset="-128"/>
                <a:ea typeface="メイリオ" panose="020B0604030504040204" pitchFamily="50" charset="-128"/>
              </a:rPr>
              <a:t>美容室での</a:t>
            </a:r>
            <a:r>
              <a:rPr lang="en-US" altLang="ja-JP" sz="3200" b="1" dirty="0">
                <a:latin typeface="メイリオ" panose="020B0604030504040204" pitchFamily="50" charset="-128"/>
                <a:ea typeface="メイリオ" panose="020B0604030504040204" pitchFamily="50" charset="-128"/>
              </a:rPr>
              <a:t>1</a:t>
            </a:r>
            <a:r>
              <a:rPr lang="ja-JP" altLang="ja-JP" sz="3200" b="1" dirty="0">
                <a:latin typeface="メイリオ" panose="020B0604030504040204" pitchFamily="50" charset="-128"/>
                <a:ea typeface="メイリオ" panose="020B0604030504040204" pitchFamily="50" charset="-128"/>
              </a:rPr>
              <a:t>対</a:t>
            </a:r>
            <a:r>
              <a:rPr lang="en-US" altLang="ja-JP" sz="3200" b="1" dirty="0">
                <a:latin typeface="メイリオ" panose="020B0604030504040204" pitchFamily="50" charset="-128"/>
                <a:ea typeface="メイリオ" panose="020B0604030504040204" pitchFamily="50" charset="-128"/>
              </a:rPr>
              <a:t>1</a:t>
            </a:r>
            <a:r>
              <a:rPr lang="ja-JP" altLang="ja-JP" sz="3200" b="1" dirty="0">
                <a:latin typeface="メイリオ" panose="020B0604030504040204" pitchFamily="50" charset="-128"/>
                <a:ea typeface="メイリオ" panose="020B0604030504040204" pitchFamily="50" charset="-128"/>
              </a:rPr>
              <a:t>のカスハラの主な事例</a:t>
            </a:r>
            <a:br>
              <a:rPr kumimoji="1" lang="ja-JP" altLang="en-US" sz="2300" b="1" u="sng" dirty="0">
                <a:latin typeface="メイリオ" panose="020B0604030504040204" pitchFamily="50" charset="-128"/>
                <a:ea typeface="メイリオ" panose="020B0604030504040204" pitchFamily="50" charset="-128"/>
              </a:rPr>
            </a:br>
            <a:endParaRPr kumimoji="1" lang="ja-JP" altLang="en-US" sz="23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7AFE5CE9-0951-4386-9A38-F799A284E232}"/>
              </a:ext>
            </a:extLst>
          </p:cNvPr>
          <p:cNvSpPr>
            <a:spLocks noGrp="1"/>
          </p:cNvSpPr>
          <p:nvPr>
            <p:ph type="sldNum" sz="quarter" idx="12"/>
          </p:nvPr>
        </p:nvSpPr>
        <p:spPr/>
        <p:txBody>
          <a:bodyPr/>
          <a:lstStyle/>
          <a:p>
            <a:fld id="{4C63D3D3-A852-4B12-BA5F-30AF14C5E5BB}" type="slidenum">
              <a:rPr kumimoji="1" lang="ja-JP" altLang="en-US" smtClean="0"/>
              <a:t>10</a:t>
            </a:fld>
            <a:endParaRPr kumimoji="1" lang="ja-JP" altLang="en-US"/>
          </a:p>
        </p:txBody>
      </p:sp>
      <p:sp>
        <p:nvSpPr>
          <p:cNvPr id="4" name="テキスト ボックス 3">
            <a:extLst>
              <a:ext uri="{FF2B5EF4-FFF2-40B4-BE49-F238E27FC236}">
                <a16:creationId xmlns:a16="http://schemas.microsoft.com/office/drawing/2014/main" id="{68488828-4EF6-899F-9BA6-383383D0765D}"/>
              </a:ext>
            </a:extLst>
          </p:cNvPr>
          <p:cNvSpPr txBox="1"/>
          <p:nvPr/>
        </p:nvSpPr>
        <p:spPr>
          <a:xfrm>
            <a:off x="457200" y="2358280"/>
            <a:ext cx="11277600" cy="4985980"/>
          </a:xfrm>
          <a:prstGeom prst="rect">
            <a:avLst/>
          </a:prstGeom>
          <a:noFill/>
        </p:spPr>
        <p:txBody>
          <a:bodyPr wrap="square" rtlCol="0">
            <a:spAutoFit/>
          </a:bodyPr>
          <a:lstStyle/>
          <a:p>
            <a:r>
              <a:rPr lang="en-US" altLang="ja-JP" sz="2800" b="1" dirty="0"/>
              <a:t>1.</a:t>
            </a:r>
            <a:r>
              <a:rPr lang="ja-JP" altLang="ja-JP" sz="2800" b="1" dirty="0"/>
              <a:t>精神的な</a:t>
            </a:r>
            <a:r>
              <a:rPr lang="ja-JP" altLang="ja-JP" sz="2800" b="1" dirty="0">
                <a:latin typeface="メイリオ" panose="020B0604030504040204" pitchFamily="50" charset="-128"/>
                <a:ea typeface="メイリオ" panose="020B0604030504040204" pitchFamily="50" charset="-128"/>
              </a:rPr>
              <a:t>攻撃</a:t>
            </a:r>
            <a:r>
              <a:rPr lang="ja-JP" altLang="ja-JP" sz="2800" b="1" dirty="0"/>
              <a:t>（暴言・威嚇</a:t>
            </a:r>
            <a:r>
              <a:rPr lang="ja-JP" altLang="en-US" sz="2800" b="1" dirty="0"/>
              <a:t>）</a:t>
            </a:r>
            <a:r>
              <a:rPr lang="ja-JP" altLang="ja-JP" sz="2000" b="1" dirty="0"/>
              <a:t>人格否定</a:t>
            </a:r>
            <a:r>
              <a:rPr lang="ja-JP" altLang="en-US" sz="2000" b="1" dirty="0"/>
              <a:t>、</a:t>
            </a:r>
            <a:r>
              <a:rPr lang="ja-JP" altLang="ja-JP" sz="2000" b="1" dirty="0"/>
              <a:t>大声・威嚇</a:t>
            </a:r>
            <a:r>
              <a:rPr lang="ja-JP" altLang="en-US" sz="2000" b="1" dirty="0"/>
              <a:t>、</a:t>
            </a:r>
            <a:r>
              <a:rPr lang="en-US" altLang="ja-JP" sz="2000" b="1" dirty="0"/>
              <a:t>SNS</a:t>
            </a:r>
            <a:r>
              <a:rPr lang="ja-JP" altLang="ja-JP" sz="2000" b="1" dirty="0"/>
              <a:t>への晒し予告</a:t>
            </a:r>
            <a:br>
              <a:rPr lang="en-US" altLang="ja-JP" b="1" dirty="0"/>
            </a:br>
            <a:br>
              <a:rPr lang="en-US" altLang="ja-JP" b="1" dirty="0"/>
            </a:br>
            <a:r>
              <a:rPr lang="en-US" altLang="ja-JP" sz="2800" b="1" dirty="0"/>
              <a:t>2.</a:t>
            </a:r>
            <a:r>
              <a:rPr lang="ja-JP" altLang="ja-JP" sz="2800" b="1" dirty="0">
                <a:latin typeface="メイリオ" panose="020B0604030504040204" pitchFamily="50" charset="-128"/>
                <a:ea typeface="メイリオ" panose="020B0604030504040204" pitchFamily="50" charset="-128"/>
              </a:rPr>
              <a:t>過剰・不当な要求</a:t>
            </a:r>
            <a:r>
              <a:rPr lang="ja-JP" altLang="en-US" sz="2800" b="1" dirty="0">
                <a:latin typeface="メイリオ" panose="020B0604030504040204" pitchFamily="50" charset="-128"/>
                <a:ea typeface="メイリオ" panose="020B0604030504040204" pitchFamily="50" charset="-128"/>
              </a:rPr>
              <a:t>　</a:t>
            </a:r>
            <a:r>
              <a:rPr lang="ja-JP" altLang="ja-JP" sz="2000" b="1" dirty="0"/>
              <a:t>執拗な手直しの強要</a:t>
            </a:r>
            <a:r>
              <a:rPr lang="ja-JP" altLang="en-US" sz="2000" b="1" dirty="0"/>
              <a:t>、</a:t>
            </a:r>
            <a:r>
              <a:rPr lang="ja-JP" altLang="ja-JP" sz="2000" b="1" dirty="0"/>
              <a:t>無理な値引き</a:t>
            </a:r>
            <a:r>
              <a:rPr lang="ja-JP" altLang="en-US" sz="2000" b="1" dirty="0"/>
              <a:t>、</a:t>
            </a:r>
            <a:r>
              <a:rPr lang="ja-JP" altLang="ja-JP" sz="2000" b="1" dirty="0"/>
              <a:t>無料化</a:t>
            </a:r>
            <a:r>
              <a:rPr lang="ja-JP" altLang="en-US" sz="2000" b="1" dirty="0"/>
              <a:t>、</a:t>
            </a:r>
            <a:r>
              <a:rPr lang="ja-JP" altLang="ja-JP" sz="2000" b="1" dirty="0"/>
              <a:t>営業時間外の対応</a:t>
            </a:r>
            <a:endParaRPr lang="en-US" altLang="ja-JP" sz="2000" b="1" dirty="0"/>
          </a:p>
          <a:p>
            <a:endParaRPr lang="ja-JP" altLang="ja-JP" sz="2000" dirty="0"/>
          </a:p>
          <a:p>
            <a:r>
              <a:rPr lang="en-US" altLang="ja-JP" sz="2800" b="1" dirty="0">
                <a:latin typeface="メイリオ" panose="020B0604030504040204" pitchFamily="50" charset="-128"/>
                <a:ea typeface="メイリオ" panose="020B0604030504040204" pitchFamily="50" charset="-128"/>
              </a:rPr>
              <a:t>3.</a:t>
            </a:r>
            <a:r>
              <a:rPr lang="ja-JP" altLang="ja-JP" sz="2800" b="1" dirty="0">
                <a:latin typeface="メイリオ" panose="020B0604030504040204" pitchFamily="50" charset="-128"/>
                <a:ea typeface="メイリオ" panose="020B0604030504040204" pitchFamily="50" charset="-128"/>
              </a:rPr>
              <a:t>セクシャルハラスメント</a:t>
            </a:r>
            <a:r>
              <a:rPr lang="ja-JP" altLang="en-US" sz="2800" b="1" dirty="0">
                <a:latin typeface="メイリオ" panose="020B0604030504040204" pitchFamily="50" charset="-128"/>
                <a:ea typeface="メイリオ" panose="020B0604030504040204" pitchFamily="50" charset="-128"/>
              </a:rPr>
              <a:t>　</a:t>
            </a:r>
            <a:r>
              <a:rPr lang="ja-JP" altLang="ja-JP" sz="2000" b="1" dirty="0">
                <a:latin typeface="メイリオ" panose="020B0604030504040204" pitchFamily="50" charset="-128"/>
                <a:ea typeface="メイリオ" panose="020B0604030504040204" pitchFamily="50" charset="-128"/>
              </a:rPr>
              <a:t>卑猥な発言</a:t>
            </a:r>
            <a:r>
              <a:rPr lang="ja-JP" altLang="en-US" sz="2000" b="1" dirty="0">
                <a:latin typeface="メイリオ" panose="020B0604030504040204" pitchFamily="50" charset="-128"/>
                <a:ea typeface="メイリオ" panose="020B0604030504040204" pitchFamily="50" charset="-128"/>
              </a:rPr>
              <a:t>、</a:t>
            </a:r>
            <a:r>
              <a:rPr lang="ja-JP" altLang="ja-JP" sz="2000" b="1" dirty="0">
                <a:latin typeface="メイリオ" panose="020B0604030504040204" pitchFamily="50" charset="-128"/>
                <a:ea typeface="メイリオ" panose="020B0604030504040204" pitchFamily="50" charset="-128"/>
              </a:rPr>
              <a:t>不適切な身体接触</a:t>
            </a:r>
            <a:r>
              <a:rPr lang="ja-JP" altLang="en-US" sz="2000" b="1" dirty="0">
                <a:latin typeface="メイリオ" panose="020B0604030504040204" pitchFamily="50" charset="-128"/>
                <a:ea typeface="メイリオ" panose="020B0604030504040204" pitchFamily="50" charset="-128"/>
              </a:rPr>
              <a:t>、</a:t>
            </a:r>
            <a:r>
              <a:rPr lang="ja-JP" altLang="ja-JP" sz="2000" b="1" dirty="0">
                <a:latin typeface="メイリオ" panose="020B0604030504040204" pitchFamily="50" charset="-128"/>
                <a:ea typeface="メイリオ" panose="020B0604030504040204" pitchFamily="50" charset="-128"/>
              </a:rPr>
              <a:t>プライベートへの侵入</a:t>
            </a:r>
            <a:endParaRPr lang="en-US" altLang="ja-JP" sz="2000" b="1" dirty="0">
              <a:latin typeface="メイリオ" panose="020B0604030504040204" pitchFamily="50" charset="-128"/>
              <a:ea typeface="メイリオ" panose="020B0604030504040204" pitchFamily="50" charset="-128"/>
            </a:endParaRPr>
          </a:p>
          <a:p>
            <a:br>
              <a:rPr lang="en-US" altLang="ja-JP" b="1" dirty="0"/>
            </a:br>
            <a:r>
              <a:rPr lang="en-US" altLang="ja-JP" sz="2800" b="1" dirty="0">
                <a:latin typeface="メイリオ" panose="020B0604030504040204" pitchFamily="50" charset="-128"/>
                <a:ea typeface="メイリオ" panose="020B0604030504040204" pitchFamily="50" charset="-128"/>
              </a:rPr>
              <a:t>4.</a:t>
            </a:r>
            <a:r>
              <a:rPr lang="ja-JP" altLang="ja-JP" sz="2800" b="1" dirty="0">
                <a:latin typeface="メイリオ" panose="020B0604030504040204" pitchFamily="50" charset="-128"/>
                <a:ea typeface="メイリオ" panose="020B0604030504040204" pitchFamily="50" charset="-128"/>
              </a:rPr>
              <a:t>技術的な言いがかり（不当なクレーム）</a:t>
            </a:r>
            <a:r>
              <a:rPr lang="ja-JP" altLang="ja-JP" sz="2000" b="1" dirty="0"/>
              <a:t>施術後の変化への責任転嫁</a:t>
            </a:r>
            <a:r>
              <a:rPr lang="ja-JP" altLang="en-US" sz="2000" b="1" dirty="0"/>
              <a:t>、</a:t>
            </a:r>
            <a:endParaRPr lang="en-US" altLang="ja-JP" sz="2000" b="1" dirty="0"/>
          </a:p>
          <a:p>
            <a:r>
              <a:rPr lang="ja-JP" altLang="ja-JP" sz="2000" b="1" dirty="0"/>
              <a:t>カウンセリングの無視</a:t>
            </a:r>
            <a:r>
              <a:rPr lang="ja-JP" altLang="en-US" sz="2000" b="1" dirty="0"/>
              <a:t>　　　　　　　　　　　　　　　　　　　　　　　　　　　　　　　　　　　　　　　　　　　</a:t>
            </a:r>
            <a:endParaRPr lang="en-US" altLang="ja-JP" sz="2000" b="1" dirty="0"/>
          </a:p>
          <a:p>
            <a:endParaRPr lang="ja-JP" altLang="ja-JP" sz="2000" dirty="0"/>
          </a:p>
          <a:p>
            <a:r>
              <a:rPr lang="en-US" altLang="ja-JP" sz="2800" b="1" dirty="0">
                <a:latin typeface="メイリオ" panose="020B0604030504040204" pitchFamily="50" charset="-128"/>
                <a:ea typeface="メイリオ" panose="020B0604030504040204" pitchFamily="50" charset="-128"/>
              </a:rPr>
              <a:t>5.</a:t>
            </a:r>
            <a:r>
              <a:rPr lang="ja-JP" altLang="ja-JP" sz="2800" b="1" dirty="0">
                <a:latin typeface="メイリオ" panose="020B0604030504040204" pitchFamily="50" charset="-128"/>
                <a:ea typeface="メイリオ" panose="020B0604030504040204" pitchFamily="50" charset="-128"/>
              </a:rPr>
              <a:t>拘束・つきまとい（精神的依存）</a:t>
            </a:r>
            <a:r>
              <a:rPr lang="ja-JP" altLang="ja-JP" sz="2000" b="1" dirty="0">
                <a:latin typeface="メイリオ" panose="020B0604030504040204" pitchFamily="50" charset="-128"/>
                <a:ea typeface="メイリオ" panose="020B0604030504040204" pitchFamily="50" charset="-128"/>
              </a:rPr>
              <a:t>長時間の居座り</a:t>
            </a:r>
            <a:br>
              <a:rPr lang="en-US" altLang="ja-JP" b="1" dirty="0"/>
            </a:br>
            <a:br>
              <a:rPr lang="en-US" altLang="ja-JP" b="1" dirty="0"/>
            </a:br>
            <a:br>
              <a:rPr lang="en-US" altLang="ja-JP" b="1" dirty="0"/>
            </a:br>
            <a:br>
              <a:rPr lang="en-US" altLang="ja-JP" b="1" dirty="0"/>
            </a:br>
            <a:endParaRPr lang="en-US" altLang="ja-JP" sz="2800" b="1" dirty="0">
              <a:solidFill>
                <a:srgbClr val="FF0000"/>
              </a:solidFill>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81901D2C-088E-D5E9-CD19-F0815DE2CE71}"/>
              </a:ext>
            </a:extLst>
          </p:cNvPr>
          <p:cNvSpPr txBox="1"/>
          <p:nvPr/>
        </p:nvSpPr>
        <p:spPr>
          <a:xfrm>
            <a:off x="4207327" y="397819"/>
            <a:ext cx="3096988" cy="584775"/>
          </a:xfrm>
          <a:prstGeom prst="rect">
            <a:avLst/>
          </a:prstGeom>
          <a:noFill/>
        </p:spPr>
        <p:txBody>
          <a:bodyPr wrap="square">
            <a:spAutoFit/>
          </a:bodyPr>
          <a:lstStyle/>
          <a:p>
            <a:r>
              <a:rPr lang="ja-JP" altLang="en-US" sz="3200" b="1" dirty="0">
                <a:latin typeface="メイリオ" panose="020B0604030504040204" pitchFamily="50" charset="-128"/>
                <a:ea typeface="メイリオ" panose="020B0604030504040204" pitchFamily="50" charset="-128"/>
              </a:rPr>
              <a:t>カスハラ事例①</a:t>
            </a:r>
          </a:p>
        </p:txBody>
      </p:sp>
      <p:pic>
        <p:nvPicPr>
          <p:cNvPr id="3" name="図 2">
            <a:extLst>
              <a:ext uri="{FF2B5EF4-FFF2-40B4-BE49-F238E27FC236}">
                <a16:creationId xmlns:a16="http://schemas.microsoft.com/office/drawing/2014/main" id="{B95B9A16-3006-716F-CB64-6B19E0553700}"/>
              </a:ext>
            </a:extLst>
          </p:cNvPr>
          <p:cNvPicPr>
            <a:picLocks noChangeAspect="1"/>
          </p:cNvPicPr>
          <p:nvPr/>
        </p:nvPicPr>
        <p:blipFill>
          <a:blip r:embed="rId2"/>
          <a:stretch>
            <a:fillRect/>
          </a:stretch>
        </p:blipFill>
        <p:spPr>
          <a:xfrm>
            <a:off x="10112829" y="136525"/>
            <a:ext cx="1506308" cy="2218461"/>
          </a:xfrm>
          <a:prstGeom prst="rect">
            <a:avLst/>
          </a:prstGeom>
        </p:spPr>
      </p:pic>
    </p:spTree>
    <p:extLst>
      <p:ext uri="{BB962C8B-B14F-4D97-AF65-F5344CB8AC3E}">
        <p14:creationId xmlns:p14="http://schemas.microsoft.com/office/powerpoint/2010/main" val="171787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EF3F3-67C9-4213-4365-2A6E03E43842}"/>
            </a:ext>
          </a:extLst>
        </p:cNvPr>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CB1E8DE1-8896-B161-35F7-218DD288A954}"/>
              </a:ext>
            </a:extLst>
          </p:cNvPr>
          <p:cNvSpPr/>
          <p:nvPr/>
        </p:nvSpPr>
        <p:spPr>
          <a:xfrm>
            <a:off x="432708" y="2048910"/>
            <a:ext cx="11117034" cy="4411271"/>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09835ABB-BE9C-97AC-B1C2-66769F27712F}"/>
              </a:ext>
            </a:extLst>
          </p:cNvPr>
          <p:cNvSpPr>
            <a:spLocks noGrp="1"/>
          </p:cNvSpPr>
          <p:nvPr>
            <p:ph type="ctrTitle"/>
          </p:nvPr>
        </p:nvSpPr>
        <p:spPr>
          <a:xfrm>
            <a:off x="1553938" y="1026494"/>
            <a:ext cx="8656862" cy="803474"/>
          </a:xfrm>
        </p:spPr>
        <p:txBody>
          <a:bodyPr>
            <a:noAutofit/>
          </a:bodyPr>
          <a:lstStyle/>
          <a:p>
            <a:r>
              <a:rPr lang="ja-JP" altLang="ja-JP" sz="3200" b="1" dirty="0">
                <a:latin typeface="メイリオ" panose="020B0604030504040204" pitchFamily="50" charset="-128"/>
                <a:ea typeface="メイリオ" panose="020B0604030504040204" pitchFamily="50" charset="-128"/>
              </a:rPr>
              <a:t>結婚式等での施術における主なカスハラ</a:t>
            </a:r>
            <a:endParaRPr kumimoji="1" lang="ja-JP" altLang="en-US" sz="32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37D6FA02-35A3-9CD2-91AB-6AD37BD10EB4}"/>
              </a:ext>
            </a:extLst>
          </p:cNvPr>
          <p:cNvSpPr>
            <a:spLocks noGrp="1"/>
          </p:cNvSpPr>
          <p:nvPr>
            <p:ph type="sldNum" sz="quarter" idx="12"/>
          </p:nvPr>
        </p:nvSpPr>
        <p:spPr/>
        <p:txBody>
          <a:bodyPr/>
          <a:lstStyle/>
          <a:p>
            <a:fld id="{4C63D3D3-A852-4B12-BA5F-30AF14C5E5BB}" type="slidenum">
              <a:rPr kumimoji="1" lang="ja-JP" altLang="en-US" smtClean="0"/>
              <a:t>11</a:t>
            </a:fld>
            <a:endParaRPr kumimoji="1" lang="ja-JP" altLang="en-US"/>
          </a:p>
        </p:txBody>
      </p:sp>
      <p:sp>
        <p:nvSpPr>
          <p:cNvPr id="4" name="テキスト ボックス 3">
            <a:extLst>
              <a:ext uri="{FF2B5EF4-FFF2-40B4-BE49-F238E27FC236}">
                <a16:creationId xmlns:a16="http://schemas.microsoft.com/office/drawing/2014/main" id="{AC717035-B96B-15AC-72CD-559D53479064}"/>
              </a:ext>
            </a:extLst>
          </p:cNvPr>
          <p:cNvSpPr txBox="1"/>
          <p:nvPr/>
        </p:nvSpPr>
        <p:spPr>
          <a:xfrm>
            <a:off x="838200" y="2456071"/>
            <a:ext cx="10711543" cy="4770537"/>
          </a:xfrm>
          <a:prstGeom prst="rect">
            <a:avLst/>
          </a:prstGeom>
          <a:noFill/>
        </p:spPr>
        <p:txBody>
          <a:bodyPr wrap="square" rtlCol="0">
            <a:spAutoFit/>
          </a:bodyPr>
          <a:lstStyle/>
          <a:p>
            <a:r>
              <a:rPr lang="en-US" altLang="ja-JP" sz="2800" b="1" dirty="0">
                <a:latin typeface="メイリオ" panose="020B0604030504040204" pitchFamily="50" charset="-128"/>
                <a:ea typeface="メイリオ" panose="020B0604030504040204" pitchFamily="50" charset="-128"/>
              </a:rPr>
              <a:t>1.</a:t>
            </a:r>
            <a:r>
              <a:rPr lang="ja-JP" altLang="ja-JP" sz="2800" b="1" dirty="0">
                <a:latin typeface="メイリオ" panose="020B0604030504040204" pitchFamily="50" charset="-128"/>
                <a:ea typeface="メイリオ" panose="020B0604030504040204" pitchFamily="50" charset="-128"/>
              </a:rPr>
              <a:t>「やり直し」の無限ループと時間超過の強要</a:t>
            </a:r>
            <a:r>
              <a:rPr lang="ja-JP" altLang="en-US" sz="2800" b="1" dirty="0">
                <a:latin typeface="メイリオ" panose="020B0604030504040204" pitchFamily="50" charset="-128"/>
                <a:ea typeface="メイリオ" panose="020B0604030504040204" pitchFamily="50" charset="-128"/>
              </a:rPr>
              <a:t>　</a:t>
            </a:r>
            <a:endParaRPr lang="en-US" altLang="ja-JP" sz="2800" b="1" dirty="0">
              <a:latin typeface="メイリオ" panose="020B0604030504040204" pitchFamily="50" charset="-128"/>
              <a:ea typeface="メイリオ" panose="020B0604030504040204" pitchFamily="50" charset="-128"/>
            </a:endParaRPr>
          </a:p>
          <a:p>
            <a:r>
              <a:rPr lang="ja-JP" altLang="ja-JP" sz="2000" b="1" dirty="0">
                <a:latin typeface="メイリオ" panose="020B0604030504040204" pitchFamily="50" charset="-128"/>
                <a:ea typeface="メイリオ" panose="020B0604030504040204" pitchFamily="50" charset="-128"/>
              </a:rPr>
              <a:t>納得するまで帰さない</a:t>
            </a:r>
            <a:r>
              <a:rPr lang="ja-JP" altLang="en-US" sz="2000" b="1" dirty="0">
                <a:latin typeface="メイリオ" panose="020B0604030504040204" pitchFamily="50" charset="-128"/>
                <a:ea typeface="メイリオ" panose="020B0604030504040204" pitchFamily="50" charset="-128"/>
              </a:rPr>
              <a:t>、</a:t>
            </a:r>
            <a:r>
              <a:rPr lang="ja-JP" altLang="ja-JP" sz="2000" b="1" dirty="0">
                <a:latin typeface="メイリオ" panose="020B0604030504040204" pitchFamily="50" charset="-128"/>
                <a:ea typeface="メイリオ" panose="020B0604030504040204" pitchFamily="50" charset="-128"/>
              </a:rPr>
              <a:t>リハーサルと異なる当日オーダー</a:t>
            </a:r>
            <a:endParaRPr lang="en-US" altLang="ja-JP" sz="2000" b="1" dirty="0">
              <a:latin typeface="メイリオ" panose="020B0604030504040204" pitchFamily="50" charset="-128"/>
              <a:ea typeface="メイリオ" panose="020B0604030504040204" pitchFamily="50" charset="-128"/>
            </a:endParaRPr>
          </a:p>
          <a:p>
            <a:endParaRPr lang="en-US" altLang="ja-JP" sz="2000" b="1" dirty="0">
              <a:latin typeface="メイリオ" panose="020B0604030504040204" pitchFamily="50" charset="-128"/>
              <a:ea typeface="メイリオ" panose="020B0604030504040204" pitchFamily="50" charset="-128"/>
            </a:endParaRPr>
          </a:p>
          <a:p>
            <a:r>
              <a:rPr lang="en-US" altLang="ja-JP" sz="2800" b="1" dirty="0">
                <a:latin typeface="メイリオ" panose="020B0604030504040204" pitchFamily="50" charset="-128"/>
                <a:ea typeface="メイリオ" panose="020B0604030504040204" pitchFamily="50" charset="-128"/>
              </a:rPr>
              <a:t>2</a:t>
            </a:r>
            <a:r>
              <a:rPr lang="ja-JP" altLang="ja-JP" sz="2800" b="1" dirty="0">
                <a:latin typeface="メイリオ" panose="020B0604030504040204" pitchFamily="50" charset="-128"/>
                <a:ea typeface="メイリオ" panose="020B0604030504040204" pitchFamily="50" charset="-128"/>
              </a:rPr>
              <a:t>「美容師＝身の回り世話係」という誤認</a:t>
            </a:r>
            <a:r>
              <a:rPr lang="ja-JP" altLang="en-US" sz="2800" b="1" dirty="0">
                <a:latin typeface="メイリオ" panose="020B0604030504040204" pitchFamily="50" charset="-128"/>
                <a:ea typeface="メイリオ" panose="020B0604030504040204" pitchFamily="50" charset="-128"/>
              </a:rPr>
              <a:t>　</a:t>
            </a:r>
            <a:endParaRPr lang="en-US" altLang="ja-JP" sz="2800" b="1" dirty="0">
              <a:latin typeface="メイリオ" panose="020B0604030504040204" pitchFamily="50" charset="-128"/>
              <a:ea typeface="メイリオ" panose="020B0604030504040204" pitchFamily="50" charset="-128"/>
            </a:endParaRPr>
          </a:p>
          <a:p>
            <a:r>
              <a:rPr lang="ja-JP" altLang="ja-JP" sz="2000" b="1" dirty="0">
                <a:latin typeface="メイリオ" panose="020B0604030504040204" pitchFamily="50" charset="-128"/>
                <a:ea typeface="メイリオ" panose="020B0604030504040204" pitchFamily="50" charset="-128"/>
              </a:rPr>
              <a:t>業務外の雑用の強要</a:t>
            </a:r>
            <a:r>
              <a:rPr lang="ja-JP" altLang="en-US" sz="2000" b="1" dirty="0">
                <a:latin typeface="メイリオ" panose="020B0604030504040204" pitchFamily="50" charset="-128"/>
                <a:ea typeface="メイリオ" panose="020B0604030504040204" pitchFamily="50" charset="-128"/>
              </a:rPr>
              <a:t>、</a:t>
            </a:r>
            <a:r>
              <a:rPr lang="ja-JP" altLang="ja-JP" sz="2000" b="1" dirty="0">
                <a:latin typeface="メイリオ" panose="020B0604030504040204" pitchFamily="50" charset="-128"/>
                <a:ea typeface="メイリオ" panose="020B0604030504040204" pitchFamily="50" charset="-128"/>
              </a:rPr>
              <a:t>長時間の「立ち会い」無償強要</a:t>
            </a:r>
            <a:endParaRPr lang="en-US" altLang="ja-JP" sz="2000" b="1" dirty="0">
              <a:latin typeface="メイリオ" panose="020B0604030504040204" pitchFamily="50" charset="-128"/>
              <a:ea typeface="メイリオ" panose="020B0604030504040204" pitchFamily="50" charset="-128"/>
            </a:endParaRPr>
          </a:p>
          <a:p>
            <a:endParaRPr lang="ja-JP" altLang="ja-JP" sz="2000" dirty="0">
              <a:latin typeface="メイリオ" panose="020B0604030504040204" pitchFamily="50" charset="-128"/>
              <a:ea typeface="メイリオ" panose="020B0604030504040204" pitchFamily="50" charset="-128"/>
            </a:endParaRPr>
          </a:p>
          <a:p>
            <a:r>
              <a:rPr lang="en-US" altLang="ja-JP" sz="2800" b="1" dirty="0">
                <a:latin typeface="メイリオ" panose="020B0604030504040204" pitchFamily="50" charset="-128"/>
                <a:ea typeface="メイリオ" panose="020B0604030504040204" pitchFamily="50" charset="-128"/>
              </a:rPr>
              <a:t>3.</a:t>
            </a:r>
            <a:r>
              <a:rPr lang="ja-JP" altLang="ja-JP" sz="2800" b="1" dirty="0">
                <a:latin typeface="メイリオ" panose="020B0604030504040204" pitchFamily="50" charset="-128"/>
                <a:ea typeface="メイリオ" panose="020B0604030504040204" pitchFamily="50" charset="-128"/>
              </a:rPr>
              <a:t>主観的な「全額返金」・「損害賠償」の要求</a:t>
            </a:r>
            <a:r>
              <a:rPr lang="ja-JP" altLang="en-US" sz="2800" b="1" dirty="0">
                <a:latin typeface="メイリオ" panose="020B0604030504040204" pitchFamily="50" charset="-128"/>
                <a:ea typeface="メイリオ" panose="020B0604030504040204" pitchFamily="50" charset="-128"/>
              </a:rPr>
              <a:t>　</a:t>
            </a:r>
            <a:endParaRPr lang="en-US" altLang="ja-JP" sz="2800" b="1" dirty="0">
              <a:latin typeface="メイリオ" panose="020B0604030504040204" pitchFamily="50" charset="-128"/>
              <a:ea typeface="メイリオ" panose="020B0604030504040204" pitchFamily="50" charset="-128"/>
            </a:endParaRPr>
          </a:p>
          <a:p>
            <a:r>
              <a:rPr lang="ja-JP" altLang="ja-JP" sz="2000" b="1" dirty="0">
                <a:latin typeface="メイリオ" panose="020B0604030504040204" pitchFamily="50" charset="-128"/>
                <a:ea typeface="メイリオ" panose="020B0604030504040204" pitchFamily="50" charset="-128"/>
              </a:rPr>
              <a:t>「人生台無し」攻撃</a:t>
            </a:r>
            <a:r>
              <a:rPr lang="ja-JP" altLang="en-US" sz="2000" b="1" dirty="0">
                <a:latin typeface="メイリオ" panose="020B0604030504040204" pitchFamily="50" charset="-128"/>
                <a:ea typeface="メイリオ" panose="020B0604030504040204" pitchFamily="50" charset="-128"/>
              </a:rPr>
              <a:t>、</a:t>
            </a:r>
            <a:r>
              <a:rPr lang="en-US" altLang="ja-JP" sz="2000" b="1" dirty="0">
                <a:latin typeface="メイリオ" panose="020B0604030504040204" pitchFamily="50" charset="-128"/>
                <a:ea typeface="メイリオ" panose="020B0604030504040204" pitchFamily="50" charset="-128"/>
              </a:rPr>
              <a:t>SNS</a:t>
            </a:r>
            <a:r>
              <a:rPr lang="ja-JP" altLang="ja-JP" sz="2000" b="1" dirty="0">
                <a:latin typeface="メイリオ" panose="020B0604030504040204" pitchFamily="50" charset="-128"/>
                <a:ea typeface="メイリオ" panose="020B0604030504040204" pitchFamily="50" charset="-128"/>
              </a:rPr>
              <a:t>への「晒し」を武器にした脅迫</a:t>
            </a:r>
            <a:endParaRPr lang="en-US" altLang="ja-JP" sz="2000" b="1" dirty="0">
              <a:latin typeface="メイリオ" panose="020B0604030504040204" pitchFamily="50" charset="-128"/>
              <a:ea typeface="メイリオ" panose="020B0604030504040204" pitchFamily="50" charset="-128"/>
            </a:endParaRPr>
          </a:p>
          <a:p>
            <a:endParaRPr lang="ja-JP" altLang="ja-JP" sz="2000" dirty="0">
              <a:latin typeface="メイリオ" panose="020B0604030504040204" pitchFamily="50" charset="-128"/>
              <a:ea typeface="メイリオ" panose="020B0604030504040204" pitchFamily="50" charset="-128"/>
            </a:endParaRPr>
          </a:p>
          <a:p>
            <a:r>
              <a:rPr lang="en-US" altLang="ja-JP" sz="2800" b="1" dirty="0">
                <a:latin typeface="メイリオ" panose="020B0604030504040204" pitchFamily="50" charset="-128"/>
                <a:ea typeface="メイリオ" panose="020B0604030504040204" pitchFamily="50" charset="-128"/>
              </a:rPr>
              <a:t>4.</a:t>
            </a:r>
            <a:r>
              <a:rPr lang="ja-JP" altLang="ja-JP" sz="2800" b="1" dirty="0">
                <a:latin typeface="メイリオ" panose="020B0604030504040204" pitchFamily="50" charset="-128"/>
                <a:ea typeface="メイリオ" panose="020B0604030504040204" pitchFamily="50" charset="-128"/>
              </a:rPr>
              <a:t>列席者（親族）からの威圧</a:t>
            </a:r>
            <a:endParaRPr lang="ja-JP" altLang="ja-JP" sz="2800" dirty="0">
              <a:latin typeface="メイリオ" panose="020B0604030504040204" pitchFamily="50" charset="-128"/>
              <a:ea typeface="メイリオ" panose="020B0604030504040204" pitchFamily="50" charset="-128"/>
            </a:endParaRPr>
          </a:p>
          <a:p>
            <a:endParaRPr lang="en-US" altLang="ja-JP" b="1" dirty="0"/>
          </a:p>
          <a:p>
            <a:endParaRPr lang="en-US" altLang="ja-JP" b="1" dirty="0"/>
          </a:p>
          <a:p>
            <a:endParaRPr lang="en-US" altLang="ja-JP" b="1" dirty="0"/>
          </a:p>
          <a:p>
            <a:endParaRPr lang="ja-JP" altLang="ja-JP" dirty="0"/>
          </a:p>
        </p:txBody>
      </p:sp>
      <p:sp>
        <p:nvSpPr>
          <p:cNvPr id="3" name="テキスト ボックス 2">
            <a:extLst>
              <a:ext uri="{FF2B5EF4-FFF2-40B4-BE49-F238E27FC236}">
                <a16:creationId xmlns:a16="http://schemas.microsoft.com/office/drawing/2014/main" id="{80156503-1ED7-E90F-0C2D-9C2882487DE5}"/>
              </a:ext>
            </a:extLst>
          </p:cNvPr>
          <p:cNvSpPr txBox="1"/>
          <p:nvPr/>
        </p:nvSpPr>
        <p:spPr>
          <a:xfrm>
            <a:off x="4207327" y="397819"/>
            <a:ext cx="3096988" cy="584775"/>
          </a:xfrm>
          <a:prstGeom prst="rect">
            <a:avLst/>
          </a:prstGeom>
          <a:noFill/>
        </p:spPr>
        <p:txBody>
          <a:bodyPr wrap="square">
            <a:spAutoFit/>
          </a:bodyPr>
          <a:lstStyle/>
          <a:p>
            <a:r>
              <a:rPr lang="ja-JP" altLang="en-US" sz="3200" b="1" dirty="0">
                <a:latin typeface="メイリオ" panose="020B0604030504040204" pitchFamily="50" charset="-128"/>
                <a:ea typeface="メイリオ" panose="020B0604030504040204" pitchFamily="50" charset="-128"/>
              </a:rPr>
              <a:t>カスハラ事例②</a:t>
            </a:r>
          </a:p>
        </p:txBody>
      </p:sp>
      <p:pic>
        <p:nvPicPr>
          <p:cNvPr id="6" name="Picture 2" descr="結婚式のヘアメイクリハーサルとは？当日の服装や持ち物なども解説 楽婚の花嫁サロン">
            <a:extLst>
              <a:ext uri="{FF2B5EF4-FFF2-40B4-BE49-F238E27FC236}">
                <a16:creationId xmlns:a16="http://schemas.microsoft.com/office/drawing/2014/main" id="{8A8EE71A-F182-C889-576E-85D9C128AE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13371" y="1873868"/>
            <a:ext cx="2394858" cy="15616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753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0059F-AADF-BBF8-F2B0-22B236A29353}"/>
            </a:ext>
          </a:extLst>
        </p:cNvPr>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6DBA493E-2294-C725-FB9C-D7BD313A8D12}"/>
              </a:ext>
            </a:extLst>
          </p:cNvPr>
          <p:cNvSpPr/>
          <p:nvPr/>
        </p:nvSpPr>
        <p:spPr>
          <a:xfrm>
            <a:off x="519794" y="1945079"/>
            <a:ext cx="11117034" cy="4411271"/>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4AE2C012-29C9-7221-55BD-13B5E7894C6D}"/>
              </a:ext>
            </a:extLst>
          </p:cNvPr>
          <p:cNvSpPr>
            <a:spLocks noGrp="1"/>
          </p:cNvSpPr>
          <p:nvPr>
            <p:ph type="ctrTitle"/>
          </p:nvPr>
        </p:nvSpPr>
        <p:spPr>
          <a:xfrm>
            <a:off x="2237016" y="1054820"/>
            <a:ext cx="7347857" cy="746821"/>
          </a:xfrm>
        </p:spPr>
        <p:txBody>
          <a:bodyPr>
            <a:noAutofit/>
          </a:bodyPr>
          <a:lstStyle/>
          <a:p>
            <a:r>
              <a:rPr lang="ja-JP" altLang="ja-JP" sz="3200" b="1" dirty="0">
                <a:latin typeface="メイリオ" panose="020B0604030504040204" pitchFamily="50" charset="-128"/>
                <a:ea typeface="メイリオ" panose="020B0604030504040204" pitchFamily="50" charset="-128"/>
              </a:rPr>
              <a:t>訪問美容における主なカスハラ</a:t>
            </a:r>
            <a:endParaRPr kumimoji="1" lang="ja-JP" altLang="en-US" sz="23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7A9FD37A-A0D5-9B16-9F48-984169BF0C30}"/>
              </a:ext>
            </a:extLst>
          </p:cNvPr>
          <p:cNvSpPr>
            <a:spLocks noGrp="1"/>
          </p:cNvSpPr>
          <p:nvPr>
            <p:ph type="sldNum" sz="quarter" idx="12"/>
          </p:nvPr>
        </p:nvSpPr>
        <p:spPr/>
        <p:txBody>
          <a:bodyPr/>
          <a:lstStyle/>
          <a:p>
            <a:fld id="{4C63D3D3-A852-4B12-BA5F-30AF14C5E5BB}" type="slidenum">
              <a:rPr kumimoji="1" lang="ja-JP" altLang="en-US" smtClean="0"/>
              <a:t>12</a:t>
            </a:fld>
            <a:endParaRPr kumimoji="1" lang="ja-JP" altLang="en-US"/>
          </a:p>
        </p:txBody>
      </p:sp>
      <p:sp>
        <p:nvSpPr>
          <p:cNvPr id="4" name="テキスト ボックス 3">
            <a:extLst>
              <a:ext uri="{FF2B5EF4-FFF2-40B4-BE49-F238E27FC236}">
                <a16:creationId xmlns:a16="http://schemas.microsoft.com/office/drawing/2014/main" id="{B36C0251-48EC-5F91-844B-BBD457629448}"/>
              </a:ext>
            </a:extLst>
          </p:cNvPr>
          <p:cNvSpPr txBox="1"/>
          <p:nvPr/>
        </p:nvSpPr>
        <p:spPr>
          <a:xfrm>
            <a:off x="740228" y="2262922"/>
            <a:ext cx="10711543" cy="4093428"/>
          </a:xfrm>
          <a:prstGeom prst="rect">
            <a:avLst/>
          </a:prstGeom>
          <a:noFill/>
        </p:spPr>
        <p:txBody>
          <a:bodyPr wrap="square" rtlCol="0">
            <a:spAutoFit/>
          </a:bodyPr>
          <a:lstStyle/>
          <a:p>
            <a:r>
              <a:rPr lang="ja-JP" altLang="ja-JP" b="1" dirty="0">
                <a:latin typeface="メイリオ" panose="020B0604030504040204" pitchFamily="50" charset="-128"/>
                <a:ea typeface="メイリオ" panose="020B0604030504040204" pitchFamily="50" charset="-128"/>
              </a:rPr>
              <a:t> </a:t>
            </a:r>
            <a:r>
              <a:rPr lang="en-US" altLang="ja-JP" sz="2800" b="1" dirty="0">
                <a:latin typeface="メイリオ" panose="020B0604030504040204" pitchFamily="50" charset="-128"/>
                <a:ea typeface="メイリオ" panose="020B0604030504040204" pitchFamily="50" charset="-128"/>
              </a:rPr>
              <a:t>1.</a:t>
            </a:r>
            <a:r>
              <a:rPr lang="ja-JP" altLang="ja-JP" sz="2800" b="1" dirty="0">
                <a:latin typeface="メイリオ" panose="020B0604030504040204" pitchFamily="50" charset="-128"/>
                <a:ea typeface="メイリオ" panose="020B0604030504040204" pitchFamily="50" charset="-128"/>
              </a:rPr>
              <a:t>「密室空間」ゆえの過剰な要求・ハラスメント</a:t>
            </a:r>
            <a:endParaRPr lang="en-US" altLang="ja-JP" sz="2800" b="1" dirty="0">
              <a:latin typeface="メイリオ" panose="020B0604030504040204" pitchFamily="50" charset="-128"/>
              <a:ea typeface="メイリオ" panose="020B0604030504040204" pitchFamily="50" charset="-128"/>
            </a:endParaRPr>
          </a:p>
          <a:p>
            <a:r>
              <a:rPr lang="ja-JP" altLang="ja-JP" sz="2000" b="1" dirty="0">
                <a:latin typeface="メイリオ" panose="020B0604030504040204" pitchFamily="50" charset="-128"/>
                <a:ea typeface="メイリオ" panose="020B0604030504040204" pitchFamily="50" charset="-128"/>
              </a:rPr>
              <a:t>セクシャルハラスメント</a:t>
            </a:r>
            <a:r>
              <a:rPr lang="ja-JP" altLang="en-US" sz="2000" b="1" dirty="0">
                <a:latin typeface="メイリオ" panose="020B0604030504040204" pitchFamily="50" charset="-128"/>
                <a:ea typeface="メイリオ" panose="020B0604030504040204" pitchFamily="50" charset="-128"/>
              </a:rPr>
              <a:t>、</a:t>
            </a:r>
            <a:r>
              <a:rPr lang="ja-JP" altLang="ja-JP" sz="2000" b="1" dirty="0">
                <a:latin typeface="メイリオ" panose="020B0604030504040204" pitchFamily="50" charset="-128"/>
                <a:ea typeface="メイリオ" panose="020B0604030504040204" pitchFamily="50" charset="-128"/>
              </a:rPr>
              <a:t>長時間拘束・居座り（追い出し）</a:t>
            </a:r>
            <a:r>
              <a:rPr lang="ja-JP" altLang="en-US" sz="2000" b="1" dirty="0">
                <a:latin typeface="メイリオ" panose="020B0604030504040204" pitchFamily="50" charset="-128"/>
                <a:ea typeface="メイリオ" panose="020B0604030504040204" pitchFamily="50" charset="-128"/>
              </a:rPr>
              <a:t>、</a:t>
            </a:r>
            <a:r>
              <a:rPr lang="ja-JP" altLang="ja-JP" sz="2000" b="1" dirty="0">
                <a:latin typeface="メイリオ" panose="020B0604030504040204" pitchFamily="50" charset="-128"/>
                <a:ea typeface="メイリオ" panose="020B0604030504040204" pitchFamily="50" charset="-128"/>
              </a:rPr>
              <a:t>「ついで」の家事労働の強要</a:t>
            </a:r>
            <a:endParaRPr lang="en-US" altLang="ja-JP" sz="2000" b="1" dirty="0">
              <a:latin typeface="メイリオ" panose="020B0604030504040204" pitchFamily="50" charset="-128"/>
              <a:ea typeface="メイリオ" panose="020B0604030504040204" pitchFamily="50" charset="-128"/>
            </a:endParaRPr>
          </a:p>
          <a:p>
            <a:endParaRPr lang="ja-JP" altLang="ja-JP" sz="2000" b="1" dirty="0">
              <a:latin typeface="メイリオ" panose="020B0604030504040204" pitchFamily="50" charset="-128"/>
              <a:ea typeface="メイリオ" panose="020B0604030504040204" pitchFamily="50" charset="-128"/>
            </a:endParaRPr>
          </a:p>
          <a:p>
            <a:endParaRPr lang="en-US" altLang="ja-JP" b="1" dirty="0">
              <a:latin typeface="メイリオ" panose="020B0604030504040204" pitchFamily="50" charset="-128"/>
              <a:ea typeface="メイリオ" panose="020B0604030504040204" pitchFamily="50" charset="-128"/>
            </a:endParaRPr>
          </a:p>
          <a:p>
            <a:r>
              <a:rPr lang="en-US" altLang="ja-JP" sz="2800" b="1" dirty="0">
                <a:latin typeface="メイリオ" panose="020B0604030504040204" pitchFamily="50" charset="-128"/>
                <a:ea typeface="メイリオ" panose="020B0604030504040204" pitchFamily="50" charset="-128"/>
              </a:rPr>
              <a:t>2.</a:t>
            </a:r>
            <a:r>
              <a:rPr lang="ja-JP" altLang="ja-JP" sz="2800" b="1" dirty="0">
                <a:latin typeface="メイリオ" panose="020B0604030504040204" pitchFamily="50" charset="-128"/>
                <a:ea typeface="メイリオ" panose="020B0604030504040204" pitchFamily="50" charset="-128"/>
              </a:rPr>
              <a:t>「家族」や「施設関係者」による攻撃</a:t>
            </a:r>
            <a:r>
              <a:rPr lang="ja-JP" altLang="en-US" sz="2800" b="1" dirty="0">
                <a:latin typeface="メイリオ" panose="020B0604030504040204" pitchFamily="50" charset="-128"/>
                <a:ea typeface="メイリオ" panose="020B0604030504040204" pitchFamily="50" charset="-128"/>
              </a:rPr>
              <a:t>　</a:t>
            </a:r>
            <a:r>
              <a:rPr lang="ja-JP" altLang="ja-JP" sz="2000" b="1" dirty="0">
                <a:latin typeface="メイリオ" panose="020B0604030504040204" pitchFamily="50" charset="-128"/>
                <a:ea typeface="メイリオ" panose="020B0604030504040204" pitchFamily="50" charset="-128"/>
              </a:rPr>
              <a:t>「やり直し」の無限ループ</a:t>
            </a:r>
            <a:r>
              <a:rPr lang="ja-JP" altLang="en-US" sz="2000" b="1" dirty="0">
                <a:latin typeface="メイリオ" panose="020B0604030504040204" pitchFamily="50" charset="-128"/>
                <a:ea typeface="メイリオ" panose="020B0604030504040204" pitchFamily="50" charset="-128"/>
              </a:rPr>
              <a:t>、</a:t>
            </a:r>
            <a:endParaRPr lang="ja-JP" altLang="ja-JP" sz="2000" b="1" dirty="0">
              <a:latin typeface="メイリオ" panose="020B0604030504040204" pitchFamily="50" charset="-128"/>
              <a:ea typeface="メイリオ" panose="020B0604030504040204" pitchFamily="50" charset="-128"/>
            </a:endParaRPr>
          </a:p>
          <a:p>
            <a:r>
              <a:rPr lang="ja-JP" altLang="ja-JP" sz="2000" b="1" dirty="0">
                <a:latin typeface="メイリオ" panose="020B0604030504040204" pitchFamily="50" charset="-128"/>
                <a:ea typeface="メイリオ" panose="020B0604030504040204" pitchFamily="50" charset="-128"/>
              </a:rPr>
              <a:t>責任転嫁（介護トラブルの身代わり）</a:t>
            </a:r>
            <a:r>
              <a:rPr lang="ja-JP" altLang="en-US" sz="2000" b="1" dirty="0">
                <a:latin typeface="メイリオ" panose="020B0604030504040204" pitchFamily="50" charset="-128"/>
                <a:ea typeface="メイリオ" panose="020B0604030504040204" pitchFamily="50" charset="-128"/>
              </a:rPr>
              <a:t>、</a:t>
            </a:r>
            <a:r>
              <a:rPr lang="ja-JP" altLang="ja-JP" sz="2000" b="1" dirty="0">
                <a:latin typeface="メイリオ" panose="020B0604030504040204" pitchFamily="50" charset="-128"/>
                <a:ea typeface="メイリオ" panose="020B0604030504040204" pitchFamily="50" charset="-128"/>
              </a:rPr>
              <a:t>施設側の優越的地位の濫用（パワハラ的カスハラ）</a:t>
            </a:r>
            <a:endParaRPr lang="en-US" altLang="ja-JP" sz="2000" b="1" dirty="0">
              <a:latin typeface="メイリオ" panose="020B0604030504040204" pitchFamily="50" charset="-128"/>
              <a:ea typeface="メイリオ" panose="020B0604030504040204" pitchFamily="50" charset="-128"/>
            </a:endParaRPr>
          </a:p>
          <a:p>
            <a:endParaRPr lang="ja-JP" altLang="ja-JP" sz="2000" b="1" dirty="0">
              <a:latin typeface="メイリオ" panose="020B0604030504040204" pitchFamily="50" charset="-128"/>
              <a:ea typeface="メイリオ" panose="020B0604030504040204" pitchFamily="50" charset="-128"/>
            </a:endParaRPr>
          </a:p>
          <a:p>
            <a:endParaRPr lang="en-US" altLang="ja-JP" b="1" dirty="0">
              <a:latin typeface="メイリオ" panose="020B0604030504040204" pitchFamily="50" charset="-128"/>
              <a:ea typeface="メイリオ" panose="020B0604030504040204" pitchFamily="50" charset="-128"/>
            </a:endParaRPr>
          </a:p>
          <a:p>
            <a:r>
              <a:rPr lang="en-US" altLang="ja-JP" sz="3200" b="1" dirty="0">
                <a:latin typeface="メイリオ" panose="020B0604030504040204" pitchFamily="50" charset="-128"/>
                <a:ea typeface="メイリオ" panose="020B0604030504040204" pitchFamily="50" charset="-128"/>
              </a:rPr>
              <a:t>3.</a:t>
            </a:r>
            <a:r>
              <a:rPr lang="ja-JP" altLang="ja-JP" sz="3200" b="1" dirty="0">
                <a:latin typeface="メイリオ" panose="020B0604030504040204" pitchFamily="50" charset="-128"/>
                <a:ea typeface="メイリオ" panose="020B0604030504040204" pitchFamily="50" charset="-128"/>
              </a:rPr>
              <a:t>「介護・医療」との認識のズレ</a:t>
            </a:r>
            <a:endParaRPr lang="en-US" altLang="ja-JP" sz="3200" b="1" dirty="0">
              <a:latin typeface="メイリオ" panose="020B0604030504040204" pitchFamily="50" charset="-128"/>
              <a:ea typeface="メイリオ" panose="020B0604030504040204" pitchFamily="50" charset="-128"/>
            </a:endParaRPr>
          </a:p>
          <a:p>
            <a:r>
              <a:rPr lang="ja-JP" altLang="ja-JP" sz="2000" b="1" dirty="0">
                <a:latin typeface="メイリオ" panose="020B0604030504040204" pitchFamily="50" charset="-128"/>
                <a:ea typeface="メイリオ" panose="020B0604030504040204" pitchFamily="50" charset="-128"/>
              </a:rPr>
              <a:t>「お客様は神様」意識の暴走</a:t>
            </a:r>
            <a:r>
              <a:rPr lang="ja-JP" altLang="en-US" sz="2000" b="1" dirty="0">
                <a:latin typeface="メイリオ" panose="020B0604030504040204" pitchFamily="50" charset="-128"/>
                <a:ea typeface="メイリオ" panose="020B0604030504040204" pitchFamily="50" charset="-128"/>
              </a:rPr>
              <a:t>、</a:t>
            </a:r>
            <a:r>
              <a:rPr lang="ja-JP" altLang="ja-JP" sz="2000" b="1" dirty="0">
                <a:latin typeface="メイリオ" panose="020B0604030504040204" pitchFamily="50" charset="-128"/>
                <a:ea typeface="メイリオ" panose="020B0604030504040204" pitchFamily="50" charset="-128"/>
              </a:rPr>
              <a:t>衛生面・安全面での非協力</a:t>
            </a:r>
          </a:p>
          <a:p>
            <a:endParaRPr lang="ja-JP" altLang="ja-JP" dirty="0"/>
          </a:p>
          <a:p>
            <a:endParaRPr lang="ja-JP" altLang="ja-JP" dirty="0"/>
          </a:p>
        </p:txBody>
      </p:sp>
      <p:sp>
        <p:nvSpPr>
          <p:cNvPr id="3" name="テキスト ボックス 2">
            <a:extLst>
              <a:ext uri="{FF2B5EF4-FFF2-40B4-BE49-F238E27FC236}">
                <a16:creationId xmlns:a16="http://schemas.microsoft.com/office/drawing/2014/main" id="{2E6F4D65-35C2-B7B8-AD65-124B4DC2D7E4}"/>
              </a:ext>
            </a:extLst>
          </p:cNvPr>
          <p:cNvSpPr txBox="1"/>
          <p:nvPr/>
        </p:nvSpPr>
        <p:spPr>
          <a:xfrm>
            <a:off x="4207327" y="397819"/>
            <a:ext cx="3096988" cy="584775"/>
          </a:xfrm>
          <a:prstGeom prst="rect">
            <a:avLst/>
          </a:prstGeom>
          <a:noFill/>
        </p:spPr>
        <p:txBody>
          <a:bodyPr wrap="square">
            <a:spAutoFit/>
          </a:bodyPr>
          <a:lstStyle/>
          <a:p>
            <a:r>
              <a:rPr lang="ja-JP" altLang="en-US" sz="3200" b="1" dirty="0">
                <a:latin typeface="メイリオ" panose="020B0604030504040204" pitchFamily="50" charset="-128"/>
                <a:ea typeface="メイリオ" panose="020B0604030504040204" pitchFamily="50" charset="-128"/>
              </a:rPr>
              <a:t>カスハラ事例③</a:t>
            </a:r>
          </a:p>
        </p:txBody>
      </p:sp>
      <p:pic>
        <p:nvPicPr>
          <p:cNvPr id="6" name="Picture 4" descr="なごやか美容室｜なごやかニュース ｜デイサービスセンター なごやかときわ台(東京都板橋区)">
            <a:extLst>
              <a:ext uri="{FF2B5EF4-FFF2-40B4-BE49-F238E27FC236}">
                <a16:creationId xmlns:a16="http://schemas.microsoft.com/office/drawing/2014/main" id="{DF130613-3909-E90D-2C49-9FAA176079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92342" y="356001"/>
            <a:ext cx="1861458" cy="2144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0762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4E668-4895-5340-7D86-D7AB35E0A268}"/>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7D724EC1-A1C4-74B1-22FA-38CD866251D2}"/>
              </a:ext>
            </a:extLst>
          </p:cNvPr>
          <p:cNvSpPr/>
          <p:nvPr/>
        </p:nvSpPr>
        <p:spPr>
          <a:xfrm>
            <a:off x="1181103" y="1665515"/>
            <a:ext cx="10172697" cy="4649670"/>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B9EF25A8-C77B-064B-5A25-489256D23343}"/>
              </a:ext>
            </a:extLst>
          </p:cNvPr>
          <p:cNvSpPr>
            <a:spLocks noGrp="1"/>
          </p:cNvSpPr>
          <p:nvPr>
            <p:ph type="ctrTitle"/>
          </p:nvPr>
        </p:nvSpPr>
        <p:spPr>
          <a:xfrm>
            <a:off x="729341" y="542816"/>
            <a:ext cx="10431233" cy="807504"/>
          </a:xfrm>
        </p:spPr>
        <p:txBody>
          <a:bodyPr>
            <a:noAutofit/>
          </a:bodyPr>
          <a:lstStyle/>
          <a:p>
            <a:br>
              <a:rPr lang="ja-JP" altLang="ja-JP" sz="3600" dirty="0">
                <a:latin typeface="メイリオ" panose="020B0604030504040204" pitchFamily="50" charset="-128"/>
                <a:ea typeface="メイリオ" panose="020B0604030504040204" pitchFamily="50" charset="-128"/>
              </a:rPr>
            </a:br>
            <a:r>
              <a:rPr lang="ja-JP" altLang="en-US" sz="3600" b="1" dirty="0">
                <a:latin typeface="メイリオ" panose="020B0604030504040204" pitchFamily="50" charset="-128"/>
                <a:ea typeface="メイリオ" panose="020B0604030504040204" pitchFamily="50" charset="-128"/>
              </a:rPr>
              <a:t>まとめ：</a:t>
            </a:r>
            <a:r>
              <a:rPr lang="ja-JP" altLang="ja-JP" sz="3600" b="1" dirty="0">
                <a:latin typeface="メイリオ" panose="020B0604030504040204" pitchFamily="50" charset="-128"/>
                <a:ea typeface="メイリオ" panose="020B0604030504040204" pitchFamily="50" charset="-128"/>
              </a:rPr>
              <a:t>美容業におけるカスハラの類型</a:t>
            </a:r>
            <a:endParaRPr kumimoji="1" lang="ja-JP" altLang="en-US" sz="36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EFE575D5-3902-4816-443C-73C408447AF4}"/>
              </a:ext>
            </a:extLst>
          </p:cNvPr>
          <p:cNvSpPr>
            <a:spLocks noGrp="1"/>
          </p:cNvSpPr>
          <p:nvPr>
            <p:ph type="sldNum" sz="quarter" idx="12"/>
          </p:nvPr>
        </p:nvSpPr>
        <p:spPr>
          <a:xfrm>
            <a:off x="8610600" y="6331059"/>
            <a:ext cx="2743200" cy="365125"/>
          </a:xfrm>
        </p:spPr>
        <p:txBody>
          <a:bodyPr/>
          <a:lstStyle/>
          <a:p>
            <a:fld id="{4C63D3D3-A852-4B12-BA5F-30AF14C5E5BB}" type="slidenum">
              <a:rPr kumimoji="1" lang="ja-JP" altLang="en-US" smtClean="0"/>
              <a:t>13</a:t>
            </a:fld>
            <a:endParaRPr kumimoji="1" lang="ja-JP" altLang="en-US"/>
          </a:p>
        </p:txBody>
      </p:sp>
      <p:sp>
        <p:nvSpPr>
          <p:cNvPr id="4" name="テキスト ボックス 3">
            <a:extLst>
              <a:ext uri="{FF2B5EF4-FFF2-40B4-BE49-F238E27FC236}">
                <a16:creationId xmlns:a16="http://schemas.microsoft.com/office/drawing/2014/main" id="{A5343FD3-8032-FCDD-8962-8EA36A62F86B}"/>
              </a:ext>
            </a:extLst>
          </p:cNvPr>
          <p:cNvSpPr txBox="1"/>
          <p:nvPr/>
        </p:nvSpPr>
        <p:spPr>
          <a:xfrm>
            <a:off x="1676400" y="2092798"/>
            <a:ext cx="8839200" cy="3970318"/>
          </a:xfrm>
          <a:prstGeom prst="rect">
            <a:avLst/>
          </a:prstGeom>
          <a:noFill/>
        </p:spPr>
        <p:txBody>
          <a:bodyPr wrap="square" rtlCol="0">
            <a:spAutoFit/>
          </a:bodyPr>
          <a:lstStyle/>
          <a:p>
            <a:r>
              <a:rPr lang="en-US" altLang="ja-JP" sz="2800" b="1" dirty="0">
                <a:latin typeface="メイリオ" panose="020B0604030504040204" pitchFamily="50" charset="-128"/>
                <a:ea typeface="メイリオ" panose="020B0604030504040204" pitchFamily="50" charset="-128"/>
              </a:rPr>
              <a:t>1.</a:t>
            </a:r>
            <a:r>
              <a:rPr lang="ja-JP" altLang="ja-JP" sz="2800" b="1" dirty="0">
                <a:latin typeface="メイリオ" panose="020B0604030504040204" pitchFamily="50" charset="-128"/>
                <a:ea typeface="メイリオ" panose="020B0604030504040204" pitchFamily="50" charset="-128"/>
              </a:rPr>
              <a:t>精神的な攻撃（暴言・威圧）</a:t>
            </a:r>
            <a:endParaRPr lang="en-US" altLang="ja-JP" sz="2800" b="1" dirty="0">
              <a:latin typeface="メイリオ" panose="020B0604030504040204" pitchFamily="50" charset="-128"/>
              <a:ea typeface="メイリオ" panose="020B0604030504040204" pitchFamily="50" charset="-128"/>
            </a:endParaRPr>
          </a:p>
          <a:p>
            <a:endParaRPr lang="en-US" altLang="ja-JP" sz="2800" b="1" dirty="0">
              <a:latin typeface="メイリオ" panose="020B0604030504040204" pitchFamily="50" charset="-128"/>
              <a:ea typeface="メイリオ" panose="020B0604030504040204" pitchFamily="50" charset="-128"/>
            </a:endParaRPr>
          </a:p>
          <a:p>
            <a:r>
              <a:rPr lang="en-US" altLang="ja-JP" sz="2800" b="1" dirty="0">
                <a:latin typeface="メイリオ" panose="020B0604030504040204" pitchFamily="50" charset="-128"/>
                <a:ea typeface="メイリオ" panose="020B0604030504040204" pitchFamily="50" charset="-128"/>
              </a:rPr>
              <a:t>2.</a:t>
            </a:r>
            <a:r>
              <a:rPr lang="ja-JP" altLang="ja-JP" sz="2800" b="1" dirty="0">
                <a:latin typeface="メイリオ" panose="020B0604030504040204" pitchFamily="50" charset="-128"/>
                <a:ea typeface="メイリオ" panose="020B0604030504040204" pitchFamily="50" charset="-128"/>
              </a:rPr>
              <a:t>過剰な要求</a:t>
            </a:r>
            <a:endParaRPr lang="en-US" altLang="ja-JP" sz="2800" b="1" dirty="0">
              <a:latin typeface="メイリオ" panose="020B0604030504040204" pitchFamily="50" charset="-128"/>
              <a:ea typeface="メイリオ" panose="020B0604030504040204" pitchFamily="50" charset="-128"/>
            </a:endParaRPr>
          </a:p>
          <a:p>
            <a:endParaRPr lang="en-US" altLang="ja-JP" sz="2800" b="1" dirty="0">
              <a:latin typeface="メイリオ" panose="020B0604030504040204" pitchFamily="50" charset="-128"/>
              <a:ea typeface="メイリオ" panose="020B0604030504040204" pitchFamily="50" charset="-128"/>
            </a:endParaRPr>
          </a:p>
          <a:p>
            <a:r>
              <a:rPr lang="en-US" altLang="ja-JP" sz="2800" b="1" dirty="0">
                <a:latin typeface="メイリオ" panose="020B0604030504040204" pitchFamily="50" charset="-128"/>
                <a:ea typeface="メイリオ" panose="020B0604030504040204" pitchFamily="50" charset="-128"/>
              </a:rPr>
              <a:t>3.</a:t>
            </a:r>
            <a:r>
              <a:rPr lang="ja-JP" altLang="ja-JP" sz="2800" b="1" dirty="0">
                <a:latin typeface="メイリオ" panose="020B0604030504040204" pitchFamily="50" charset="-128"/>
                <a:ea typeface="メイリオ" panose="020B0604030504040204" pitchFamily="50" charset="-128"/>
              </a:rPr>
              <a:t>拘束的・執拗な行為</a:t>
            </a:r>
            <a:endParaRPr lang="en-US" altLang="ja-JP" sz="2800" b="1" dirty="0">
              <a:latin typeface="メイリオ" panose="020B0604030504040204" pitchFamily="50" charset="-128"/>
              <a:ea typeface="メイリオ" panose="020B0604030504040204" pitchFamily="50" charset="-128"/>
            </a:endParaRPr>
          </a:p>
          <a:p>
            <a:endParaRPr lang="en-US" altLang="ja-JP" sz="2800" b="1" dirty="0">
              <a:latin typeface="メイリオ" panose="020B0604030504040204" pitchFamily="50" charset="-128"/>
              <a:ea typeface="メイリオ" panose="020B0604030504040204" pitchFamily="50" charset="-128"/>
            </a:endParaRPr>
          </a:p>
          <a:p>
            <a:r>
              <a:rPr lang="en-US" altLang="ja-JP" sz="2800" b="1" dirty="0">
                <a:latin typeface="メイリオ" panose="020B0604030504040204" pitchFamily="50" charset="-128"/>
                <a:ea typeface="メイリオ" panose="020B0604030504040204" pitchFamily="50" charset="-128"/>
              </a:rPr>
              <a:t>4.</a:t>
            </a:r>
            <a:r>
              <a:rPr lang="ja-JP" altLang="en-US" sz="2800" b="1" dirty="0">
                <a:latin typeface="メイリオ" panose="020B0604030504040204" pitchFamily="50" charset="-128"/>
                <a:ea typeface="メイリオ" panose="020B0604030504040204" pitchFamily="50" charset="-128"/>
              </a:rPr>
              <a:t>個人的な侵害（セクハラ・ストーカー行為）</a:t>
            </a:r>
            <a:endParaRPr lang="en-US" altLang="ja-JP" sz="2800" b="1" dirty="0">
              <a:latin typeface="メイリオ" panose="020B0604030504040204" pitchFamily="50" charset="-128"/>
              <a:ea typeface="メイリオ" panose="020B0604030504040204" pitchFamily="50" charset="-128"/>
            </a:endParaRPr>
          </a:p>
          <a:p>
            <a:endParaRPr lang="en-US" altLang="ja-JP" sz="2800" b="1" dirty="0">
              <a:latin typeface="メイリオ" panose="020B0604030504040204" pitchFamily="50" charset="-128"/>
              <a:ea typeface="メイリオ" panose="020B0604030504040204" pitchFamily="50" charset="-128"/>
            </a:endParaRPr>
          </a:p>
          <a:p>
            <a:r>
              <a:rPr lang="en-US" altLang="ja-JP" sz="2800" b="1" dirty="0">
                <a:latin typeface="メイリオ" panose="020B0604030504040204" pitchFamily="50" charset="-128"/>
                <a:ea typeface="メイリオ" panose="020B0604030504040204" pitchFamily="50" charset="-128"/>
              </a:rPr>
              <a:t>5.</a:t>
            </a:r>
            <a:r>
              <a:rPr lang="ja-JP" altLang="ja-JP" sz="2800" b="1" dirty="0">
                <a:latin typeface="メイリオ" panose="020B0604030504040204" pitchFamily="50" charset="-128"/>
                <a:ea typeface="メイリオ" panose="020B0604030504040204" pitchFamily="50" charset="-128"/>
              </a:rPr>
              <a:t>身体的な攻撃・威嚇</a:t>
            </a:r>
            <a:endParaRPr lang="en-US" altLang="ja-JP" sz="2800" b="1" dirty="0"/>
          </a:p>
        </p:txBody>
      </p:sp>
    </p:spTree>
    <p:extLst>
      <p:ext uri="{BB962C8B-B14F-4D97-AF65-F5344CB8AC3E}">
        <p14:creationId xmlns:p14="http://schemas.microsoft.com/office/powerpoint/2010/main" val="1791391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F3DA8-84C9-DF60-7842-BF4874ED7E1E}"/>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A20A39F6-6223-EC23-167D-2C0CE4C2C7EF}"/>
              </a:ext>
            </a:extLst>
          </p:cNvPr>
          <p:cNvSpPr/>
          <p:nvPr/>
        </p:nvSpPr>
        <p:spPr>
          <a:xfrm>
            <a:off x="922569" y="1578429"/>
            <a:ext cx="10574788" cy="4736755"/>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F055905B-BDF3-0E50-944D-13236097F2B2}"/>
              </a:ext>
            </a:extLst>
          </p:cNvPr>
          <p:cNvSpPr>
            <a:spLocks noGrp="1"/>
          </p:cNvSpPr>
          <p:nvPr>
            <p:ph type="ctrTitle"/>
          </p:nvPr>
        </p:nvSpPr>
        <p:spPr>
          <a:xfrm>
            <a:off x="922567" y="542816"/>
            <a:ext cx="10431233" cy="807504"/>
          </a:xfrm>
        </p:spPr>
        <p:txBody>
          <a:bodyPr>
            <a:noAutofit/>
          </a:bodyPr>
          <a:lstStyle/>
          <a:p>
            <a:br>
              <a:rPr lang="ja-JP" altLang="ja-JP" sz="3200" dirty="0">
                <a:latin typeface="メイリオ" panose="020B0604030504040204" pitchFamily="50" charset="-128"/>
                <a:ea typeface="メイリオ" panose="020B0604030504040204" pitchFamily="50" charset="-128"/>
              </a:rPr>
            </a:br>
            <a:r>
              <a:rPr lang="ja-JP" altLang="en-US" sz="3200" b="1" dirty="0">
                <a:latin typeface="メイリオ" panose="020B0604030504040204" pitchFamily="50" charset="-128"/>
                <a:ea typeface="メイリオ" panose="020B0604030504040204" pitchFamily="50" charset="-128"/>
              </a:rPr>
              <a:t>美容業の</a:t>
            </a:r>
            <a:r>
              <a:rPr lang="ja-JP" altLang="ja-JP" sz="3200" b="1" dirty="0">
                <a:latin typeface="メイリオ" panose="020B0604030504040204" pitchFamily="50" charset="-128"/>
                <a:ea typeface="メイリオ" panose="020B0604030504040204" pitchFamily="50" charset="-128"/>
              </a:rPr>
              <a:t>カスタマーハラスメント防止対策</a:t>
            </a:r>
            <a:r>
              <a:rPr lang="ja-JP" altLang="en-US" sz="3200" b="1" dirty="0">
                <a:latin typeface="メイリオ" panose="020B0604030504040204" pitchFamily="50" charset="-128"/>
                <a:ea typeface="メイリオ" panose="020B0604030504040204" pitchFamily="50" charset="-128"/>
              </a:rPr>
              <a:t>①</a:t>
            </a:r>
            <a:endParaRPr kumimoji="1" lang="ja-JP" altLang="en-US" sz="32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E68037BE-1FF5-9442-486E-01024C27D2B1}"/>
              </a:ext>
            </a:extLst>
          </p:cNvPr>
          <p:cNvSpPr>
            <a:spLocks noGrp="1"/>
          </p:cNvSpPr>
          <p:nvPr>
            <p:ph type="sldNum" sz="quarter" idx="12"/>
          </p:nvPr>
        </p:nvSpPr>
        <p:spPr>
          <a:xfrm>
            <a:off x="8610600" y="6331059"/>
            <a:ext cx="2743200" cy="365125"/>
          </a:xfrm>
        </p:spPr>
        <p:txBody>
          <a:bodyPr/>
          <a:lstStyle/>
          <a:p>
            <a:fld id="{4C63D3D3-A852-4B12-BA5F-30AF14C5E5BB}" type="slidenum">
              <a:rPr kumimoji="1" lang="ja-JP" altLang="en-US" smtClean="0"/>
              <a:t>14</a:t>
            </a:fld>
            <a:endParaRPr kumimoji="1" lang="ja-JP" altLang="en-US"/>
          </a:p>
        </p:txBody>
      </p:sp>
      <p:sp>
        <p:nvSpPr>
          <p:cNvPr id="4" name="テキスト ボックス 3">
            <a:extLst>
              <a:ext uri="{FF2B5EF4-FFF2-40B4-BE49-F238E27FC236}">
                <a16:creationId xmlns:a16="http://schemas.microsoft.com/office/drawing/2014/main" id="{4E437913-81AC-DF5D-3608-17A9CAD909DC}"/>
              </a:ext>
            </a:extLst>
          </p:cNvPr>
          <p:cNvSpPr txBox="1"/>
          <p:nvPr/>
        </p:nvSpPr>
        <p:spPr>
          <a:xfrm>
            <a:off x="1443031" y="1930869"/>
            <a:ext cx="9826400" cy="4031873"/>
          </a:xfrm>
          <a:prstGeom prst="rect">
            <a:avLst/>
          </a:prstGeom>
          <a:noFill/>
        </p:spPr>
        <p:txBody>
          <a:bodyPr wrap="square" rtlCol="0">
            <a:spAutoFit/>
          </a:bodyPr>
          <a:lstStyle/>
          <a:p>
            <a:r>
              <a:rPr lang="en-US" altLang="ja-JP" sz="3200" b="1" dirty="0"/>
              <a:t>1.</a:t>
            </a:r>
            <a:r>
              <a:rPr lang="ja-JP" altLang="ja-JP" sz="3200" b="1" dirty="0"/>
              <a:t>事前の予防策（ルール作り）</a:t>
            </a:r>
            <a:endParaRPr lang="en-US" altLang="ja-JP" sz="3200" b="1" dirty="0"/>
          </a:p>
          <a:p>
            <a:pPr lvl="0"/>
            <a:r>
              <a:rPr lang="ja-JP" altLang="en-US" sz="3200" b="1" dirty="0"/>
              <a:t>・</a:t>
            </a:r>
            <a:r>
              <a:rPr lang="ja-JP" altLang="ja-JP" sz="3200" b="1" dirty="0"/>
              <a:t>「カスタマーハラスメントに対する方針」の掲示</a:t>
            </a:r>
            <a:endParaRPr lang="ja-JP" altLang="ja-JP" sz="3200" dirty="0"/>
          </a:p>
          <a:p>
            <a:pPr lvl="0"/>
            <a:r>
              <a:rPr lang="ja-JP" altLang="en-US" sz="3200" b="1" dirty="0"/>
              <a:t>・</a:t>
            </a:r>
            <a:r>
              <a:rPr lang="ja-JP" altLang="ja-JP" sz="3200" b="1" dirty="0"/>
              <a:t>同意書の活用（カウンセリング時）</a:t>
            </a:r>
            <a:endParaRPr lang="ja-JP" altLang="ja-JP" sz="3200" dirty="0"/>
          </a:p>
          <a:p>
            <a:pPr lvl="0"/>
            <a:r>
              <a:rPr lang="ja-JP" altLang="en-US" sz="3200" b="1" dirty="0"/>
              <a:t>・</a:t>
            </a:r>
            <a:r>
              <a:rPr lang="ja-JP" altLang="ja-JP" sz="3200" b="1" dirty="0"/>
              <a:t>キャンセルポリシーの徹底</a:t>
            </a:r>
            <a:endParaRPr lang="en-US" altLang="ja-JP" sz="3200" b="1" dirty="0"/>
          </a:p>
          <a:p>
            <a:r>
              <a:rPr lang="en-US" altLang="ja-JP" sz="3200" b="1" dirty="0"/>
              <a:t>2.</a:t>
            </a:r>
            <a:r>
              <a:rPr lang="ja-JP" altLang="ja-JP" sz="3200" b="1" dirty="0"/>
              <a:t>現場での対応原則（発生時の動き）</a:t>
            </a:r>
            <a:endParaRPr lang="en-US" altLang="ja-JP" sz="3200" b="1" dirty="0"/>
          </a:p>
          <a:p>
            <a:pPr lvl="0"/>
            <a:r>
              <a:rPr lang="ja-JP" altLang="en-US" sz="3200" b="1" dirty="0"/>
              <a:t>・</a:t>
            </a:r>
            <a:r>
              <a:rPr lang="ja-JP" altLang="ja-JP" sz="3200" b="1" dirty="0"/>
              <a:t>「複数人」で対応する</a:t>
            </a:r>
            <a:endParaRPr lang="ja-JP" altLang="ja-JP" sz="3200" dirty="0"/>
          </a:p>
          <a:p>
            <a:pPr lvl="0"/>
            <a:r>
              <a:rPr lang="ja-JP" altLang="en-US" sz="3200" b="1" dirty="0"/>
              <a:t>・</a:t>
            </a:r>
            <a:r>
              <a:rPr lang="ja-JP" altLang="ja-JP" sz="3200" b="1" dirty="0"/>
              <a:t>場所を変える（隔離）</a:t>
            </a:r>
            <a:endParaRPr lang="ja-JP" altLang="ja-JP" sz="3200" dirty="0"/>
          </a:p>
          <a:p>
            <a:pPr lvl="0"/>
            <a:r>
              <a:rPr lang="ja-JP" altLang="en-US" sz="3200" b="1" dirty="0"/>
              <a:t>・</a:t>
            </a:r>
            <a:r>
              <a:rPr lang="ja-JP" altLang="ja-JP" sz="3200" b="1" dirty="0"/>
              <a:t>記録（録音・録画・メモ）の徹底</a:t>
            </a:r>
            <a:endParaRPr lang="ja-JP" altLang="ja-JP" sz="3200" dirty="0"/>
          </a:p>
        </p:txBody>
      </p:sp>
    </p:spTree>
    <p:extLst>
      <p:ext uri="{BB962C8B-B14F-4D97-AF65-F5344CB8AC3E}">
        <p14:creationId xmlns:p14="http://schemas.microsoft.com/office/powerpoint/2010/main" val="1144434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ED98E-EEED-C2F7-FED3-67C7842B466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B60FE06-1A0E-C6E6-3BC2-74F65D5E1A30}"/>
              </a:ext>
            </a:extLst>
          </p:cNvPr>
          <p:cNvSpPr>
            <a:spLocks noGrp="1"/>
          </p:cNvSpPr>
          <p:nvPr>
            <p:ph type="ctrTitle"/>
          </p:nvPr>
        </p:nvSpPr>
        <p:spPr>
          <a:xfrm>
            <a:off x="922567" y="542816"/>
            <a:ext cx="10431233" cy="807504"/>
          </a:xfrm>
        </p:spPr>
        <p:txBody>
          <a:bodyPr>
            <a:noAutofit/>
          </a:bodyPr>
          <a:lstStyle/>
          <a:p>
            <a:br>
              <a:rPr lang="ja-JP" altLang="ja-JP" sz="3200" dirty="0">
                <a:latin typeface="メイリオ" panose="020B0604030504040204" pitchFamily="50" charset="-128"/>
                <a:ea typeface="メイリオ" panose="020B0604030504040204" pitchFamily="50" charset="-128"/>
              </a:rPr>
            </a:br>
            <a:r>
              <a:rPr lang="ja-JP" altLang="en-US" sz="3200" b="1" dirty="0">
                <a:latin typeface="メイリオ" panose="020B0604030504040204" pitchFamily="50" charset="-128"/>
                <a:ea typeface="メイリオ" panose="020B0604030504040204" pitchFamily="50" charset="-128"/>
              </a:rPr>
              <a:t>美容業の</a:t>
            </a:r>
            <a:r>
              <a:rPr lang="ja-JP" altLang="ja-JP" sz="3200" b="1" dirty="0">
                <a:latin typeface="メイリオ" panose="020B0604030504040204" pitchFamily="50" charset="-128"/>
                <a:ea typeface="メイリオ" panose="020B0604030504040204" pitchFamily="50" charset="-128"/>
              </a:rPr>
              <a:t>カスタマーハラスメント防止対策</a:t>
            </a:r>
            <a:r>
              <a:rPr lang="ja-JP" altLang="en-US" sz="3200" b="1" dirty="0">
                <a:latin typeface="メイリオ" panose="020B0604030504040204" pitchFamily="50" charset="-128"/>
                <a:ea typeface="メイリオ" panose="020B0604030504040204" pitchFamily="50" charset="-128"/>
              </a:rPr>
              <a:t>②</a:t>
            </a:r>
            <a:endParaRPr kumimoji="1" lang="ja-JP" altLang="en-US" sz="32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68512D31-BE75-D59D-A139-AC18B6BE44B8}"/>
              </a:ext>
            </a:extLst>
          </p:cNvPr>
          <p:cNvSpPr>
            <a:spLocks noGrp="1"/>
          </p:cNvSpPr>
          <p:nvPr>
            <p:ph type="sldNum" sz="quarter" idx="12"/>
          </p:nvPr>
        </p:nvSpPr>
        <p:spPr>
          <a:xfrm>
            <a:off x="8610600" y="6331059"/>
            <a:ext cx="2743200" cy="365125"/>
          </a:xfrm>
        </p:spPr>
        <p:txBody>
          <a:bodyPr/>
          <a:lstStyle/>
          <a:p>
            <a:fld id="{4C63D3D3-A852-4B12-BA5F-30AF14C5E5BB}" type="slidenum">
              <a:rPr kumimoji="1" lang="ja-JP" altLang="en-US" smtClean="0"/>
              <a:t>15</a:t>
            </a:fld>
            <a:endParaRPr kumimoji="1" lang="ja-JP" altLang="en-US"/>
          </a:p>
        </p:txBody>
      </p:sp>
      <p:graphicFrame>
        <p:nvGraphicFramePr>
          <p:cNvPr id="3" name="表 2">
            <a:extLst>
              <a:ext uri="{FF2B5EF4-FFF2-40B4-BE49-F238E27FC236}">
                <a16:creationId xmlns:a16="http://schemas.microsoft.com/office/drawing/2014/main" id="{5CC0F171-1DB6-3B6A-E9F1-53C90365DF56}"/>
              </a:ext>
            </a:extLst>
          </p:cNvPr>
          <p:cNvGraphicFramePr>
            <a:graphicFrameLocks noGrp="1"/>
          </p:cNvGraphicFramePr>
          <p:nvPr>
            <p:extLst>
              <p:ext uri="{D42A27DB-BD31-4B8C-83A1-F6EECF244321}">
                <p14:modId xmlns:p14="http://schemas.microsoft.com/office/powerpoint/2010/main" val="334650898"/>
              </p:ext>
            </p:extLst>
          </p:nvPr>
        </p:nvGraphicFramePr>
        <p:xfrm>
          <a:off x="922567" y="2021297"/>
          <a:ext cx="10221685" cy="4226815"/>
        </p:xfrm>
        <a:graphic>
          <a:graphicData uri="http://schemas.openxmlformats.org/drawingml/2006/table">
            <a:tbl>
              <a:tblPr firstRow="1" firstCol="1" bandRow="1">
                <a:tableStyleId>{5C22544A-7EE6-4342-B048-85BDC9FD1C3A}</a:tableStyleId>
              </a:tblPr>
              <a:tblGrid>
                <a:gridCol w="1451644">
                  <a:extLst>
                    <a:ext uri="{9D8B030D-6E8A-4147-A177-3AD203B41FA5}">
                      <a16:colId xmlns:a16="http://schemas.microsoft.com/office/drawing/2014/main" val="3087432026"/>
                    </a:ext>
                  </a:extLst>
                </a:gridCol>
                <a:gridCol w="3924056">
                  <a:extLst>
                    <a:ext uri="{9D8B030D-6E8A-4147-A177-3AD203B41FA5}">
                      <a16:colId xmlns:a16="http://schemas.microsoft.com/office/drawing/2014/main" val="1586868166"/>
                    </a:ext>
                  </a:extLst>
                </a:gridCol>
                <a:gridCol w="4845985">
                  <a:extLst>
                    <a:ext uri="{9D8B030D-6E8A-4147-A177-3AD203B41FA5}">
                      <a16:colId xmlns:a16="http://schemas.microsoft.com/office/drawing/2014/main" val="660467463"/>
                    </a:ext>
                  </a:extLst>
                </a:gridCol>
              </a:tblGrid>
              <a:tr h="787217">
                <a:tc>
                  <a:txBody>
                    <a:bodyPr/>
                    <a:lstStyle/>
                    <a:p>
                      <a:pPr algn="ctr">
                        <a:lnSpc>
                          <a:spcPts val="1500"/>
                        </a:lnSpc>
                        <a:buNone/>
                      </a:pPr>
                      <a:r>
                        <a:rPr lang="ja-JP" sz="2400" kern="0" dirty="0">
                          <a:effectLst/>
                        </a:rPr>
                        <a:t>項目</a:t>
                      </a:r>
                      <a:endParaRPr 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tc>
                  <a:txBody>
                    <a:bodyPr/>
                    <a:lstStyle/>
                    <a:p>
                      <a:pPr algn="ctr">
                        <a:lnSpc>
                          <a:spcPts val="1500"/>
                        </a:lnSpc>
                        <a:buNone/>
                      </a:pPr>
                      <a:r>
                        <a:rPr lang="ja-JP" sz="2400" kern="0">
                          <a:effectLst/>
                        </a:rPr>
                        <a:t>正当なクレームへの対応</a:t>
                      </a:r>
                      <a:endParaRPr lang="ja-JP" sz="2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tc>
                  <a:txBody>
                    <a:bodyPr/>
                    <a:lstStyle/>
                    <a:p>
                      <a:pPr algn="ctr">
                        <a:lnSpc>
                          <a:spcPts val="1500"/>
                        </a:lnSpc>
                        <a:buNone/>
                      </a:pPr>
                      <a:r>
                        <a:rPr lang="ja-JP" sz="2400" kern="0" dirty="0">
                          <a:effectLst/>
                        </a:rPr>
                        <a:t>カスハラへの対応（打ち切り）</a:t>
                      </a:r>
                      <a:endParaRPr 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extLst>
                  <a:ext uri="{0D108BD9-81ED-4DB2-BD59-A6C34878D82A}">
                    <a16:rowId xmlns:a16="http://schemas.microsoft.com/office/drawing/2014/main" val="1557296897"/>
                  </a:ext>
                </a:extLst>
              </a:tr>
              <a:tr h="1033161">
                <a:tc>
                  <a:txBody>
                    <a:bodyPr/>
                    <a:lstStyle/>
                    <a:p>
                      <a:pPr algn="ctr">
                        <a:lnSpc>
                          <a:spcPts val="1500"/>
                        </a:lnSpc>
                        <a:buNone/>
                      </a:pPr>
                      <a:r>
                        <a:rPr lang="ja-JP" sz="2400" kern="0" dirty="0">
                          <a:effectLst/>
                        </a:rPr>
                        <a:t>要求内容</a:t>
                      </a:r>
                      <a:endParaRPr 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tc>
                  <a:txBody>
                    <a:bodyPr/>
                    <a:lstStyle/>
                    <a:p>
                      <a:pPr algn="ctr">
                        <a:lnSpc>
                          <a:spcPts val="1500"/>
                        </a:lnSpc>
                        <a:buNone/>
                      </a:pPr>
                      <a:r>
                        <a:rPr lang="ja-JP" sz="2400" kern="0" dirty="0">
                          <a:effectLst/>
                        </a:rPr>
                        <a:t>施術のやり直し、</a:t>
                      </a:r>
                      <a:endParaRPr lang="en-US" altLang="ja-JP" sz="2400" kern="0" dirty="0">
                        <a:effectLst/>
                      </a:endParaRPr>
                    </a:p>
                    <a:p>
                      <a:pPr algn="ctr">
                        <a:lnSpc>
                          <a:spcPts val="1500"/>
                        </a:lnSpc>
                        <a:buNone/>
                      </a:pPr>
                      <a:endParaRPr lang="en-US" altLang="ja-JP" sz="2400" kern="0" dirty="0">
                        <a:effectLst/>
                      </a:endParaRPr>
                    </a:p>
                    <a:p>
                      <a:pPr algn="ctr">
                        <a:lnSpc>
                          <a:spcPts val="1500"/>
                        </a:lnSpc>
                        <a:buNone/>
                      </a:pPr>
                      <a:r>
                        <a:rPr lang="ja-JP" sz="2400" kern="0" dirty="0">
                          <a:effectLst/>
                        </a:rPr>
                        <a:t>規定内の返金</a:t>
                      </a:r>
                      <a:endParaRPr 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tc>
                  <a:txBody>
                    <a:bodyPr/>
                    <a:lstStyle/>
                    <a:p>
                      <a:pPr algn="ctr">
                        <a:lnSpc>
                          <a:spcPts val="1500"/>
                        </a:lnSpc>
                        <a:buNone/>
                      </a:pPr>
                      <a:r>
                        <a:rPr lang="ja-JP" sz="2400" kern="0" dirty="0">
                          <a:effectLst/>
                        </a:rPr>
                        <a:t>金品の要求、土下座、</a:t>
                      </a:r>
                      <a:endParaRPr lang="en-US" altLang="ja-JP" sz="2400" kern="0" dirty="0">
                        <a:effectLst/>
                      </a:endParaRPr>
                    </a:p>
                    <a:p>
                      <a:pPr algn="ctr">
                        <a:lnSpc>
                          <a:spcPts val="1500"/>
                        </a:lnSpc>
                        <a:buNone/>
                      </a:pPr>
                      <a:endParaRPr lang="en-US" altLang="ja-JP" sz="2400" kern="0" dirty="0">
                        <a:effectLst/>
                      </a:endParaRPr>
                    </a:p>
                    <a:p>
                      <a:pPr algn="ctr">
                        <a:lnSpc>
                          <a:spcPts val="1500"/>
                        </a:lnSpc>
                        <a:buNone/>
                      </a:pPr>
                      <a:r>
                        <a:rPr lang="ja-JP" sz="2400" kern="0" dirty="0">
                          <a:effectLst/>
                        </a:rPr>
                        <a:t>無料サービスの強要</a:t>
                      </a:r>
                      <a:endParaRPr 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extLst>
                  <a:ext uri="{0D108BD9-81ED-4DB2-BD59-A6C34878D82A}">
                    <a16:rowId xmlns:a16="http://schemas.microsoft.com/office/drawing/2014/main" val="1069822016"/>
                  </a:ext>
                </a:extLst>
              </a:tr>
              <a:tr h="1103388">
                <a:tc>
                  <a:txBody>
                    <a:bodyPr/>
                    <a:lstStyle/>
                    <a:p>
                      <a:pPr algn="ctr">
                        <a:lnSpc>
                          <a:spcPts val="1500"/>
                        </a:lnSpc>
                        <a:buNone/>
                      </a:pPr>
                      <a:r>
                        <a:rPr lang="ja-JP" sz="2400" kern="0" dirty="0">
                          <a:effectLst/>
                        </a:rPr>
                        <a:t>態度</a:t>
                      </a:r>
                      <a:endParaRPr 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tc>
                  <a:txBody>
                    <a:bodyPr/>
                    <a:lstStyle/>
                    <a:p>
                      <a:pPr algn="ctr">
                        <a:lnSpc>
                          <a:spcPts val="1500"/>
                        </a:lnSpc>
                        <a:buNone/>
                      </a:pPr>
                      <a:r>
                        <a:rPr lang="ja-JP" sz="2400" kern="0" dirty="0">
                          <a:effectLst/>
                        </a:rPr>
                        <a:t>困惑、不満の表明</a:t>
                      </a:r>
                      <a:endParaRPr 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tc>
                  <a:txBody>
                    <a:bodyPr/>
                    <a:lstStyle/>
                    <a:p>
                      <a:pPr algn="ctr">
                        <a:lnSpc>
                          <a:spcPts val="1500"/>
                        </a:lnSpc>
                        <a:buNone/>
                      </a:pPr>
                      <a:r>
                        <a:rPr lang="ja-JP" sz="2400" kern="0" dirty="0">
                          <a:effectLst/>
                        </a:rPr>
                        <a:t>怒鳴る、机を叩く、人格否定、</a:t>
                      </a:r>
                      <a:endParaRPr lang="en-US" altLang="ja-JP" sz="2400" kern="0" dirty="0">
                        <a:effectLst/>
                      </a:endParaRPr>
                    </a:p>
                    <a:p>
                      <a:pPr algn="ctr">
                        <a:lnSpc>
                          <a:spcPts val="1500"/>
                        </a:lnSpc>
                        <a:buNone/>
                      </a:pPr>
                      <a:endParaRPr lang="en-US" sz="2400" kern="0" dirty="0">
                        <a:effectLst/>
                      </a:endParaRPr>
                    </a:p>
                    <a:p>
                      <a:pPr algn="ctr">
                        <a:lnSpc>
                          <a:spcPts val="1500"/>
                        </a:lnSpc>
                        <a:buNone/>
                      </a:pPr>
                      <a:r>
                        <a:rPr lang="en-US" sz="2400" kern="0" dirty="0">
                          <a:effectLst/>
                        </a:rPr>
                        <a:t>SNS</a:t>
                      </a:r>
                      <a:r>
                        <a:rPr lang="ja-JP" sz="2400" kern="0" dirty="0">
                          <a:effectLst/>
                        </a:rPr>
                        <a:t>への晒し予告</a:t>
                      </a:r>
                      <a:endParaRPr 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extLst>
                  <a:ext uri="{0D108BD9-81ED-4DB2-BD59-A6C34878D82A}">
                    <a16:rowId xmlns:a16="http://schemas.microsoft.com/office/drawing/2014/main" val="404798780"/>
                  </a:ext>
                </a:extLst>
              </a:tr>
              <a:tr h="1303049">
                <a:tc>
                  <a:txBody>
                    <a:bodyPr/>
                    <a:lstStyle/>
                    <a:p>
                      <a:pPr algn="ctr">
                        <a:lnSpc>
                          <a:spcPts val="1500"/>
                        </a:lnSpc>
                        <a:buNone/>
                      </a:pPr>
                      <a:r>
                        <a:rPr lang="ja-JP" sz="2400" kern="0" dirty="0">
                          <a:effectLst/>
                        </a:rPr>
                        <a:t>時間</a:t>
                      </a:r>
                      <a:endParaRPr 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tc>
                  <a:txBody>
                    <a:bodyPr/>
                    <a:lstStyle/>
                    <a:p>
                      <a:pPr algn="ctr">
                        <a:lnSpc>
                          <a:spcPts val="1500"/>
                        </a:lnSpc>
                        <a:buNone/>
                      </a:pPr>
                      <a:r>
                        <a:rPr lang="en-US" sz="2400" kern="0" dirty="0">
                          <a:effectLst/>
                        </a:rPr>
                        <a:t>15</a:t>
                      </a:r>
                      <a:r>
                        <a:rPr lang="ja-JP" sz="2400" kern="0" dirty="0">
                          <a:effectLst/>
                        </a:rPr>
                        <a:t>〜</a:t>
                      </a:r>
                      <a:r>
                        <a:rPr lang="en-US" sz="2400" kern="0" dirty="0">
                          <a:effectLst/>
                        </a:rPr>
                        <a:t>30</a:t>
                      </a:r>
                      <a:r>
                        <a:rPr lang="ja-JP" sz="2400" kern="0" dirty="0">
                          <a:effectLst/>
                        </a:rPr>
                        <a:t>分程度の話し合い</a:t>
                      </a:r>
                      <a:endParaRPr 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tc>
                  <a:txBody>
                    <a:bodyPr/>
                    <a:lstStyle/>
                    <a:p>
                      <a:pPr algn="ctr">
                        <a:lnSpc>
                          <a:spcPts val="1500"/>
                        </a:lnSpc>
                        <a:buNone/>
                      </a:pPr>
                      <a:r>
                        <a:rPr lang="en-US" sz="2400" kern="0" dirty="0">
                          <a:effectLst/>
                        </a:rPr>
                        <a:t>1</a:t>
                      </a:r>
                      <a:r>
                        <a:rPr lang="ja-JP" sz="2400" kern="0" dirty="0">
                          <a:effectLst/>
                        </a:rPr>
                        <a:t>時間を超える拘束、</a:t>
                      </a:r>
                      <a:endParaRPr lang="en-US" altLang="ja-JP" sz="2400" kern="0" dirty="0">
                        <a:effectLst/>
                      </a:endParaRPr>
                    </a:p>
                    <a:p>
                      <a:pPr algn="ctr">
                        <a:lnSpc>
                          <a:spcPts val="1500"/>
                        </a:lnSpc>
                        <a:buNone/>
                      </a:pPr>
                      <a:endParaRPr lang="en-US" altLang="ja-JP" sz="2400" kern="0" dirty="0">
                        <a:effectLst/>
                      </a:endParaRPr>
                    </a:p>
                    <a:p>
                      <a:pPr algn="ctr">
                        <a:lnSpc>
                          <a:spcPts val="1500"/>
                        </a:lnSpc>
                        <a:buNone/>
                      </a:pPr>
                      <a:r>
                        <a:rPr lang="ja-JP" sz="2400" kern="0" dirty="0">
                          <a:effectLst/>
                        </a:rPr>
                        <a:t>何度も同じことの繰り返し</a:t>
                      </a:r>
                      <a:endParaRPr 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114300" marR="114300" marT="76200" marB="76200" anchor="ctr"/>
                </a:tc>
                <a:extLst>
                  <a:ext uri="{0D108BD9-81ED-4DB2-BD59-A6C34878D82A}">
                    <a16:rowId xmlns:a16="http://schemas.microsoft.com/office/drawing/2014/main" val="2109971342"/>
                  </a:ext>
                </a:extLst>
              </a:tr>
            </a:tbl>
          </a:graphicData>
        </a:graphic>
      </p:graphicFrame>
      <p:sp>
        <p:nvSpPr>
          <p:cNvPr id="5" name="Rectangle 1">
            <a:extLst>
              <a:ext uri="{FF2B5EF4-FFF2-40B4-BE49-F238E27FC236}">
                <a16:creationId xmlns:a16="http://schemas.microsoft.com/office/drawing/2014/main" id="{4A5BFF31-BF46-CC86-0E0D-E1CC59B0D334}"/>
              </a:ext>
            </a:extLst>
          </p:cNvPr>
          <p:cNvSpPr>
            <a:spLocks noChangeArrowheads="1"/>
          </p:cNvSpPr>
          <p:nvPr/>
        </p:nvSpPr>
        <p:spPr bwMode="auto">
          <a:xfrm>
            <a:off x="729344" y="1393421"/>
            <a:ext cx="743403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3200" b="1" i="0" u="none" strike="noStrike" cap="none" normalizeH="0" baseline="0" dirty="0">
                <a:ln>
                  <a:noFill/>
                </a:ln>
                <a:solidFill>
                  <a:srgbClr val="1F1F1F"/>
                </a:solidFill>
                <a:effectLst/>
                <a:latin typeface="ＭＳ Ｐゴシック" panose="020B0600070205080204" pitchFamily="50" charset="-128"/>
                <a:ea typeface="ＭＳ Ｐゴシック" panose="020B0600070205080204" pitchFamily="50" charset="-128"/>
                <a:cs typeface="Arial" panose="020B0604020202020204" pitchFamily="34" charset="0"/>
              </a:rPr>
              <a:t>3.</a:t>
            </a:r>
            <a:r>
              <a:rPr kumimoji="0" lang="ja-JP" altLang="ja-JP" sz="3200" b="1" i="0" u="none" strike="noStrike" cap="none" normalizeH="0" baseline="0" dirty="0">
                <a:ln>
                  <a:noFill/>
                </a:ln>
                <a:solidFill>
                  <a:srgbClr val="1F1F1F"/>
                </a:solidFill>
                <a:effectLst/>
                <a:latin typeface="ＭＳ Ｐゴシック" panose="020B0600070205080204" pitchFamily="50" charset="-128"/>
                <a:ea typeface="ＭＳ Ｐゴシック" panose="020B0600070205080204" pitchFamily="50" charset="-128"/>
                <a:cs typeface="Arial" panose="020B0604020202020204" pitchFamily="34" charset="0"/>
              </a:rPr>
              <a:t>判断基準の明確化（引き際のルール）</a:t>
            </a:r>
            <a:endParaRPr kumimoji="0" lang="ja-JP" altLang="ja-JP" sz="32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4258334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70302-3DC7-CB78-4828-1AAB79155EA2}"/>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05205C2B-7848-90A3-E7F1-A1D48782006B}"/>
              </a:ext>
            </a:extLst>
          </p:cNvPr>
          <p:cNvSpPr/>
          <p:nvPr/>
        </p:nvSpPr>
        <p:spPr>
          <a:xfrm>
            <a:off x="1080749" y="1594304"/>
            <a:ext cx="10574788" cy="4736755"/>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C23875D2-DB7D-8427-CE9B-1AED060EE2A4}"/>
              </a:ext>
            </a:extLst>
          </p:cNvPr>
          <p:cNvSpPr>
            <a:spLocks noGrp="1"/>
          </p:cNvSpPr>
          <p:nvPr>
            <p:ph type="ctrTitle"/>
          </p:nvPr>
        </p:nvSpPr>
        <p:spPr>
          <a:xfrm>
            <a:off x="922567" y="542816"/>
            <a:ext cx="10431233" cy="807504"/>
          </a:xfrm>
        </p:spPr>
        <p:txBody>
          <a:bodyPr>
            <a:noAutofit/>
          </a:bodyPr>
          <a:lstStyle/>
          <a:p>
            <a:br>
              <a:rPr lang="ja-JP" altLang="ja-JP" sz="3200" dirty="0">
                <a:latin typeface="メイリオ" panose="020B0604030504040204" pitchFamily="50" charset="-128"/>
                <a:ea typeface="メイリオ" panose="020B0604030504040204" pitchFamily="50" charset="-128"/>
              </a:rPr>
            </a:br>
            <a:r>
              <a:rPr lang="ja-JP" altLang="en-US" sz="3200" b="1" dirty="0">
                <a:latin typeface="メイリオ" panose="020B0604030504040204" pitchFamily="50" charset="-128"/>
                <a:ea typeface="メイリオ" panose="020B0604030504040204" pitchFamily="50" charset="-128"/>
              </a:rPr>
              <a:t>美容業の</a:t>
            </a:r>
            <a:r>
              <a:rPr lang="ja-JP" altLang="ja-JP" sz="3200" b="1" dirty="0">
                <a:latin typeface="メイリオ" panose="020B0604030504040204" pitchFamily="50" charset="-128"/>
                <a:ea typeface="メイリオ" panose="020B0604030504040204" pitchFamily="50" charset="-128"/>
              </a:rPr>
              <a:t>カスタマーハラスメント防止対策</a:t>
            </a:r>
            <a:r>
              <a:rPr lang="ja-JP" altLang="en-US" sz="3200" b="1" dirty="0">
                <a:latin typeface="メイリオ" panose="020B0604030504040204" pitchFamily="50" charset="-128"/>
                <a:ea typeface="メイリオ" panose="020B0604030504040204" pitchFamily="50" charset="-128"/>
              </a:rPr>
              <a:t>③</a:t>
            </a:r>
            <a:endParaRPr kumimoji="1" lang="ja-JP" altLang="en-US" sz="3200" b="1" u="sng" dirty="0">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F5340D7A-BFF9-981E-E1B8-8188C454EDA7}"/>
              </a:ext>
            </a:extLst>
          </p:cNvPr>
          <p:cNvSpPr txBox="1"/>
          <p:nvPr/>
        </p:nvSpPr>
        <p:spPr>
          <a:xfrm>
            <a:off x="1589314" y="2028839"/>
            <a:ext cx="9263744" cy="4031873"/>
          </a:xfrm>
          <a:prstGeom prst="rect">
            <a:avLst/>
          </a:prstGeom>
          <a:noFill/>
        </p:spPr>
        <p:txBody>
          <a:bodyPr wrap="square" rtlCol="0">
            <a:spAutoFit/>
          </a:bodyPr>
          <a:lstStyle/>
          <a:p>
            <a:pPr lvl="0"/>
            <a:r>
              <a:rPr lang="ja-JP" altLang="en-US" sz="3200" b="1" dirty="0"/>
              <a:t>・</a:t>
            </a:r>
            <a:r>
              <a:rPr lang="ja-JP" altLang="ja-JP" sz="3200" b="1" dirty="0">
                <a:latin typeface="メイリオ" panose="020B0604030504040204" pitchFamily="50" charset="-128"/>
                <a:ea typeface="メイリオ" panose="020B0604030504040204" pitchFamily="50" charset="-128"/>
              </a:rPr>
              <a:t>「お断り」の定型文を用意する</a:t>
            </a:r>
            <a:endParaRPr lang="ja-JP" altLang="ja-JP" sz="3200" dirty="0">
              <a:latin typeface="メイリオ" panose="020B0604030504040204" pitchFamily="50" charset="-128"/>
              <a:ea typeface="メイリオ" panose="020B0604030504040204" pitchFamily="50" charset="-128"/>
            </a:endParaRPr>
          </a:p>
          <a:p>
            <a:pPr lvl="1"/>
            <a:r>
              <a:rPr lang="ja-JP" altLang="ja-JP" sz="3200" b="1" dirty="0">
                <a:latin typeface="メイリオ" panose="020B0604030504040204" pitchFamily="50" charset="-128"/>
                <a:ea typeface="メイリオ" panose="020B0604030504040204" pitchFamily="50" charset="-128"/>
              </a:rPr>
              <a:t>「これ以上の対応はいたしかねます」「当店のルールに従っていただけない場合は、お帰りをお願いしております」と、全スタッフが同じ言葉で毅然と言えるようにします。</a:t>
            </a:r>
            <a:endParaRPr lang="en-US" altLang="ja-JP" sz="3200" b="1" dirty="0">
              <a:latin typeface="メイリオ" panose="020B0604030504040204" pitchFamily="50" charset="-128"/>
              <a:ea typeface="メイリオ" panose="020B0604030504040204" pitchFamily="50" charset="-128"/>
            </a:endParaRPr>
          </a:p>
          <a:p>
            <a:r>
              <a:rPr lang="en-US" altLang="ja-JP" sz="3200" b="1" dirty="0">
                <a:latin typeface="メイリオ" panose="020B0604030504040204" pitchFamily="50" charset="-128"/>
                <a:ea typeface="メイリオ" panose="020B0604030504040204" pitchFamily="50" charset="-128"/>
              </a:rPr>
              <a:t>4.</a:t>
            </a:r>
            <a:r>
              <a:rPr lang="ja-JP" altLang="ja-JP" sz="3200" b="1" dirty="0">
                <a:latin typeface="メイリオ" panose="020B0604030504040204" pitchFamily="50" charset="-128"/>
                <a:ea typeface="メイリオ" panose="020B0604030504040204" pitchFamily="50" charset="-128"/>
              </a:rPr>
              <a:t>スタッフのメンタルケア</a:t>
            </a:r>
            <a:endParaRPr lang="ja-JP" altLang="ja-JP" sz="3200" dirty="0">
              <a:latin typeface="メイリオ" panose="020B0604030504040204" pitchFamily="50" charset="-128"/>
              <a:ea typeface="メイリオ" panose="020B0604030504040204" pitchFamily="50" charset="-128"/>
            </a:endParaRPr>
          </a:p>
          <a:p>
            <a:pPr lvl="0"/>
            <a:r>
              <a:rPr lang="ja-JP" altLang="en-US" sz="3200" b="1" dirty="0">
                <a:latin typeface="メイリオ" panose="020B0604030504040204" pitchFamily="50" charset="-128"/>
                <a:ea typeface="メイリオ" panose="020B0604030504040204" pitchFamily="50" charset="-128"/>
              </a:rPr>
              <a:t>・</a:t>
            </a:r>
            <a:r>
              <a:rPr lang="ja-JP" altLang="ja-JP" sz="3200" b="1" dirty="0">
                <a:latin typeface="メイリオ" panose="020B0604030504040204" pitchFamily="50" charset="-128"/>
                <a:ea typeface="メイリオ" panose="020B0604030504040204" pitchFamily="50" charset="-128"/>
              </a:rPr>
              <a:t>「お客様は神様」を捨てる</a:t>
            </a:r>
            <a:endParaRPr lang="ja-JP" altLang="ja-JP" sz="3200" dirty="0">
              <a:latin typeface="メイリオ" panose="020B0604030504040204" pitchFamily="50" charset="-128"/>
              <a:ea typeface="メイリオ" panose="020B0604030504040204" pitchFamily="50" charset="-128"/>
            </a:endParaRPr>
          </a:p>
          <a:p>
            <a:pPr lvl="0"/>
            <a:r>
              <a:rPr lang="ja-JP" altLang="en-US" sz="3200" b="1" dirty="0">
                <a:latin typeface="メイリオ" panose="020B0604030504040204" pitchFamily="50" charset="-128"/>
                <a:ea typeface="メイリオ" panose="020B0604030504040204" pitchFamily="50" charset="-128"/>
              </a:rPr>
              <a:t>・</a:t>
            </a:r>
            <a:r>
              <a:rPr lang="ja-JP" altLang="ja-JP" sz="3200" b="1" dirty="0">
                <a:latin typeface="メイリオ" panose="020B0604030504040204" pitchFamily="50" charset="-128"/>
                <a:ea typeface="メイリオ" panose="020B0604030504040204" pitchFamily="50" charset="-128"/>
              </a:rPr>
              <a:t>事後のフォロー</a:t>
            </a:r>
            <a:endParaRPr lang="ja-JP"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558517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22E3E-F2F7-EB0A-7CB3-3564531A5A20}"/>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B323323F-AF71-CEED-5814-2279ADAFD5EE}"/>
              </a:ext>
            </a:extLst>
          </p:cNvPr>
          <p:cNvSpPr/>
          <p:nvPr/>
        </p:nvSpPr>
        <p:spPr>
          <a:xfrm>
            <a:off x="1009651" y="2064224"/>
            <a:ext cx="10172697" cy="4053547"/>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C98F2919-ED23-718D-EDF1-AA1319FF373D}"/>
              </a:ext>
            </a:extLst>
          </p:cNvPr>
          <p:cNvSpPr>
            <a:spLocks noGrp="1"/>
          </p:cNvSpPr>
          <p:nvPr>
            <p:ph type="ctrTitle"/>
          </p:nvPr>
        </p:nvSpPr>
        <p:spPr>
          <a:xfrm>
            <a:off x="947056" y="381001"/>
            <a:ext cx="10624456" cy="1337438"/>
          </a:xfrm>
        </p:spPr>
        <p:txBody>
          <a:bodyPr>
            <a:noAutofit/>
          </a:bodyPr>
          <a:lstStyle/>
          <a:p>
            <a:br>
              <a:rPr lang="en-US" altLang="ja-JP" sz="3200" b="1" dirty="0">
                <a:latin typeface="メイリオ" panose="020B0604030504040204" pitchFamily="50" charset="-128"/>
                <a:ea typeface="メイリオ" panose="020B0604030504040204" pitchFamily="50" charset="-128"/>
              </a:rPr>
            </a:br>
            <a:br>
              <a:rPr lang="en-US" altLang="ja-JP" sz="3200" b="1" dirty="0">
                <a:latin typeface="メイリオ" panose="020B0604030504040204" pitchFamily="50" charset="-128"/>
                <a:ea typeface="メイリオ" panose="020B0604030504040204" pitchFamily="50" charset="-128"/>
              </a:rPr>
            </a:br>
            <a:r>
              <a:rPr lang="ja-JP" altLang="en-US" sz="3200" b="1" dirty="0">
                <a:latin typeface="メイリオ" panose="020B0604030504040204" pitchFamily="50" charset="-128"/>
                <a:ea typeface="メイリオ" panose="020B0604030504040204" pitchFamily="50" charset="-128"/>
              </a:rPr>
              <a:t>美容業の</a:t>
            </a:r>
            <a:r>
              <a:rPr lang="ja-JP" altLang="ja-JP" sz="3200" b="1" dirty="0">
                <a:latin typeface="メイリオ" panose="020B0604030504040204" pitchFamily="50" charset="-128"/>
                <a:ea typeface="メイリオ" panose="020B0604030504040204" pitchFamily="50" charset="-128"/>
              </a:rPr>
              <a:t>カスタマーハラスメント防止対策</a:t>
            </a:r>
            <a:r>
              <a:rPr lang="ja-JP" altLang="en-US" sz="3200" b="1" dirty="0">
                <a:latin typeface="メイリオ" panose="020B0604030504040204" pitchFamily="50" charset="-128"/>
                <a:ea typeface="メイリオ" panose="020B0604030504040204" pitchFamily="50" charset="-128"/>
              </a:rPr>
              <a:t>④</a:t>
            </a:r>
            <a:br>
              <a:rPr lang="en-US" altLang="ja-JP" sz="3200" b="1" dirty="0">
                <a:latin typeface="メイリオ" panose="020B0604030504040204" pitchFamily="50" charset="-128"/>
                <a:ea typeface="メイリオ" panose="020B0604030504040204" pitchFamily="50" charset="-128"/>
              </a:rPr>
            </a:br>
            <a:r>
              <a:rPr lang="ja-JP" altLang="ja-JP" sz="3200" b="1" dirty="0">
                <a:latin typeface="メイリオ" panose="020B0604030504040204" pitchFamily="50" charset="-128"/>
                <a:ea typeface="メイリオ" panose="020B0604030504040204" pitchFamily="50" charset="-128"/>
              </a:rPr>
              <a:t>ヘアメイク師が自らを守るための「</a:t>
            </a:r>
            <a:r>
              <a:rPr lang="en-US" altLang="ja-JP" sz="3200" b="1" dirty="0">
                <a:latin typeface="メイリオ" panose="020B0604030504040204" pitchFamily="50" charset="-128"/>
                <a:ea typeface="メイリオ" panose="020B0604030504040204" pitchFamily="50" charset="-128"/>
              </a:rPr>
              <a:t>3</a:t>
            </a:r>
            <a:r>
              <a:rPr lang="ja-JP" altLang="ja-JP" sz="3200" b="1" dirty="0">
                <a:latin typeface="メイリオ" panose="020B0604030504040204" pitchFamily="50" charset="-128"/>
                <a:ea typeface="メイリオ" panose="020B0604030504040204" pitchFamily="50" charset="-128"/>
              </a:rPr>
              <a:t>つの防衛策</a:t>
            </a:r>
            <a:r>
              <a:rPr lang="ja-JP" altLang="ja-JP" sz="3600" b="1" dirty="0">
                <a:latin typeface="メイリオ" panose="020B0604030504040204" pitchFamily="50" charset="-128"/>
                <a:ea typeface="メイリオ" panose="020B0604030504040204" pitchFamily="50" charset="-128"/>
              </a:rPr>
              <a:t>」</a:t>
            </a:r>
            <a:endParaRPr kumimoji="1" lang="ja-JP" altLang="en-US" sz="36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C397FBDC-1716-4633-199F-2702E43C9A40}"/>
              </a:ext>
            </a:extLst>
          </p:cNvPr>
          <p:cNvSpPr>
            <a:spLocks noGrp="1"/>
          </p:cNvSpPr>
          <p:nvPr>
            <p:ph type="sldNum" sz="quarter" idx="12"/>
          </p:nvPr>
        </p:nvSpPr>
        <p:spPr/>
        <p:txBody>
          <a:bodyPr/>
          <a:lstStyle/>
          <a:p>
            <a:fld id="{4C63D3D3-A852-4B12-BA5F-30AF14C5E5BB}" type="slidenum">
              <a:rPr kumimoji="1" lang="ja-JP" altLang="en-US" smtClean="0"/>
              <a:t>17</a:t>
            </a:fld>
            <a:endParaRPr kumimoji="1" lang="ja-JP" altLang="en-US"/>
          </a:p>
        </p:txBody>
      </p:sp>
      <p:sp>
        <p:nvSpPr>
          <p:cNvPr id="4" name="テキスト ボックス 3">
            <a:extLst>
              <a:ext uri="{FF2B5EF4-FFF2-40B4-BE49-F238E27FC236}">
                <a16:creationId xmlns:a16="http://schemas.microsoft.com/office/drawing/2014/main" id="{EC6F8BA0-8138-4DD5-022D-F858E94B7A6D}"/>
              </a:ext>
            </a:extLst>
          </p:cNvPr>
          <p:cNvSpPr txBox="1"/>
          <p:nvPr/>
        </p:nvSpPr>
        <p:spPr>
          <a:xfrm>
            <a:off x="1132112" y="2837309"/>
            <a:ext cx="10254344" cy="3477875"/>
          </a:xfrm>
          <a:prstGeom prst="rect">
            <a:avLst/>
          </a:prstGeom>
          <a:noFill/>
        </p:spPr>
        <p:txBody>
          <a:bodyPr wrap="square" rtlCol="0">
            <a:spAutoFit/>
          </a:bodyPr>
          <a:lstStyle/>
          <a:p>
            <a:r>
              <a:rPr lang="en-US" altLang="ja-JP" sz="2800" b="1" dirty="0">
                <a:latin typeface="メイリオ" panose="020B0604030504040204" pitchFamily="50" charset="-128"/>
                <a:ea typeface="メイリオ" panose="020B0604030504040204" pitchFamily="50" charset="-128"/>
              </a:rPr>
              <a:t>  </a:t>
            </a:r>
            <a:r>
              <a:rPr lang="en-US" altLang="ja-JP" sz="3200" b="1" dirty="0">
                <a:latin typeface="メイリオ" panose="020B0604030504040204" pitchFamily="50" charset="-128"/>
                <a:ea typeface="メイリオ" panose="020B0604030504040204" pitchFamily="50" charset="-128"/>
              </a:rPr>
              <a:t>1.</a:t>
            </a:r>
            <a:r>
              <a:rPr lang="ja-JP" altLang="ja-JP" sz="3200" b="1" dirty="0">
                <a:latin typeface="メイリオ" panose="020B0604030504040204" pitchFamily="50" charset="-128"/>
                <a:ea typeface="メイリオ" panose="020B0604030504040204" pitchFamily="50" charset="-128"/>
              </a:rPr>
              <a:t>リハ時の同意書</a:t>
            </a:r>
            <a:endParaRPr lang="en-US" altLang="ja-JP" sz="3200" b="1" dirty="0">
              <a:latin typeface="メイリオ" panose="020B0604030504040204" pitchFamily="50" charset="-128"/>
              <a:ea typeface="メイリオ" panose="020B0604030504040204" pitchFamily="50" charset="-128"/>
            </a:endParaRPr>
          </a:p>
          <a:p>
            <a:endParaRPr lang="en-US" altLang="ja-JP" sz="3200" b="1" dirty="0">
              <a:latin typeface="メイリオ" panose="020B0604030504040204" pitchFamily="50" charset="-128"/>
              <a:ea typeface="メイリオ" panose="020B0604030504040204" pitchFamily="50" charset="-128"/>
            </a:endParaRPr>
          </a:p>
          <a:p>
            <a:r>
              <a:rPr lang="en-US" altLang="ja-JP" sz="3200" b="1" dirty="0">
                <a:latin typeface="メイリオ" panose="020B0604030504040204" pitchFamily="50" charset="-128"/>
                <a:ea typeface="メイリオ" panose="020B0604030504040204" pitchFamily="50" charset="-128"/>
              </a:rPr>
              <a:t>  2.</a:t>
            </a:r>
            <a:r>
              <a:rPr lang="ja-JP" altLang="ja-JP" sz="3200" b="1" dirty="0">
                <a:latin typeface="メイリオ" panose="020B0604030504040204" pitchFamily="50" charset="-128"/>
                <a:ea typeface="メイリオ" panose="020B0604030504040204" pitchFamily="50" charset="-128"/>
              </a:rPr>
              <a:t>完成写真の相互確認</a:t>
            </a:r>
            <a:endParaRPr lang="en-US" altLang="ja-JP" sz="3200" b="1" dirty="0">
              <a:latin typeface="メイリオ" panose="020B0604030504040204" pitchFamily="50" charset="-128"/>
              <a:ea typeface="メイリオ" panose="020B0604030504040204" pitchFamily="50" charset="-128"/>
            </a:endParaRPr>
          </a:p>
          <a:p>
            <a:endParaRPr lang="en-US" altLang="ja-JP" sz="3200" b="1" dirty="0">
              <a:latin typeface="メイリオ" panose="020B0604030504040204" pitchFamily="50" charset="-128"/>
              <a:ea typeface="メイリオ" panose="020B0604030504040204" pitchFamily="50" charset="-128"/>
            </a:endParaRPr>
          </a:p>
          <a:p>
            <a:r>
              <a:rPr lang="en-US" altLang="ja-JP" sz="3200" b="1" dirty="0">
                <a:latin typeface="メイリオ" panose="020B0604030504040204" pitchFamily="50" charset="-128"/>
                <a:ea typeface="メイリオ" panose="020B0604030504040204" pitchFamily="50" charset="-128"/>
              </a:rPr>
              <a:t>  3.</a:t>
            </a:r>
            <a:r>
              <a:rPr lang="ja-JP" altLang="ja-JP" sz="3200" b="1" dirty="0">
                <a:latin typeface="メイリオ" panose="020B0604030504040204" pitchFamily="50" charset="-128"/>
                <a:ea typeface="メイリオ" panose="020B0604030504040204" pitchFamily="50" charset="-128"/>
              </a:rPr>
              <a:t>追加料金の明文化</a:t>
            </a:r>
            <a:endParaRPr lang="en-US" altLang="ja-JP" sz="3200" b="1" dirty="0">
              <a:latin typeface="メイリオ" panose="020B0604030504040204" pitchFamily="50" charset="-128"/>
              <a:ea typeface="メイリオ" panose="020B0604030504040204" pitchFamily="50" charset="-128"/>
            </a:endParaRPr>
          </a:p>
          <a:p>
            <a:r>
              <a:rPr lang="ja-JP" altLang="en-US" dirty="0"/>
              <a:t>　　　　　　　　　　　　</a:t>
            </a:r>
            <a:endParaRPr lang="en-US" altLang="ja-JP" dirty="0"/>
          </a:p>
          <a:p>
            <a:pPr algn="ctr"/>
            <a:endParaRPr lang="en-US" altLang="ja-JP" dirty="0"/>
          </a:p>
          <a:p>
            <a:endParaRPr lang="en-US" altLang="ja-JP" sz="2400" b="1" dirty="0">
              <a:latin typeface="メイリオ" panose="020B0604030504040204" pitchFamily="50" charset="-128"/>
              <a:ea typeface="メイリオ" panose="020B0604030504040204" pitchFamily="50" charset="-128"/>
            </a:endParaRPr>
          </a:p>
        </p:txBody>
      </p:sp>
      <p:pic>
        <p:nvPicPr>
          <p:cNvPr id="1026" name="Picture 2" descr="結婚式のヘアメイクリハーサルとは？当日の服装や持ち物なども解説 楽婚の花嫁サロン">
            <a:extLst>
              <a:ext uri="{FF2B5EF4-FFF2-40B4-BE49-F238E27FC236}">
                <a16:creationId xmlns:a16="http://schemas.microsoft.com/office/drawing/2014/main" id="{F8412D53-59E8-4AA3-DB46-C312DD1A66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88086" y="3267666"/>
            <a:ext cx="3094262" cy="20134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8269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ADBB0-FE06-7690-9DCA-8E4FCBD985DD}"/>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FE579F22-0434-472F-5B08-A3C45C8DB692}"/>
              </a:ext>
            </a:extLst>
          </p:cNvPr>
          <p:cNvSpPr/>
          <p:nvPr/>
        </p:nvSpPr>
        <p:spPr>
          <a:xfrm>
            <a:off x="1181103" y="1999708"/>
            <a:ext cx="10172697" cy="4053547"/>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B3FAA1D1-1AE1-9F3A-10DE-4E45A11018F3}"/>
              </a:ext>
            </a:extLst>
          </p:cNvPr>
          <p:cNvSpPr>
            <a:spLocks noGrp="1"/>
          </p:cNvSpPr>
          <p:nvPr>
            <p:ph type="ctrTitle"/>
          </p:nvPr>
        </p:nvSpPr>
        <p:spPr>
          <a:xfrm>
            <a:off x="947056" y="5927258"/>
            <a:ext cx="10624456" cy="807601"/>
          </a:xfrm>
        </p:spPr>
        <p:txBody>
          <a:bodyPr>
            <a:noAutofit/>
          </a:bodyPr>
          <a:lstStyle/>
          <a:p>
            <a:br>
              <a:rPr lang="ja-JP" altLang="ja-JP" sz="3600" dirty="0">
                <a:latin typeface="メイリオ" panose="020B0604030504040204" pitchFamily="50" charset="-128"/>
                <a:ea typeface="メイリオ" panose="020B0604030504040204" pitchFamily="50" charset="-128"/>
              </a:rPr>
            </a:br>
            <a:endParaRPr kumimoji="1" lang="ja-JP" altLang="en-US" sz="36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99BC6FFF-B304-2F92-784C-875EF4B321F0}"/>
              </a:ext>
            </a:extLst>
          </p:cNvPr>
          <p:cNvSpPr>
            <a:spLocks noGrp="1"/>
          </p:cNvSpPr>
          <p:nvPr>
            <p:ph type="sldNum" sz="quarter" idx="12"/>
          </p:nvPr>
        </p:nvSpPr>
        <p:spPr>
          <a:xfrm>
            <a:off x="8610600" y="6331059"/>
            <a:ext cx="2743200" cy="365125"/>
          </a:xfrm>
        </p:spPr>
        <p:txBody>
          <a:bodyPr/>
          <a:lstStyle/>
          <a:p>
            <a:fld id="{4C63D3D3-A852-4B12-BA5F-30AF14C5E5BB}" type="slidenum">
              <a:rPr kumimoji="1" lang="ja-JP" altLang="en-US" smtClean="0"/>
              <a:t>18</a:t>
            </a:fld>
            <a:endParaRPr kumimoji="1" lang="ja-JP" altLang="en-US"/>
          </a:p>
        </p:txBody>
      </p:sp>
      <p:sp>
        <p:nvSpPr>
          <p:cNvPr id="4" name="テキスト ボックス 3">
            <a:extLst>
              <a:ext uri="{FF2B5EF4-FFF2-40B4-BE49-F238E27FC236}">
                <a16:creationId xmlns:a16="http://schemas.microsoft.com/office/drawing/2014/main" id="{DBF006CF-5F1F-1F49-45B6-8FC5DD68E25E}"/>
              </a:ext>
            </a:extLst>
          </p:cNvPr>
          <p:cNvSpPr txBox="1"/>
          <p:nvPr/>
        </p:nvSpPr>
        <p:spPr>
          <a:xfrm>
            <a:off x="1839685" y="2096657"/>
            <a:ext cx="4855031" cy="4185761"/>
          </a:xfrm>
          <a:prstGeom prst="rect">
            <a:avLst/>
          </a:prstGeom>
          <a:noFill/>
        </p:spPr>
        <p:txBody>
          <a:bodyPr wrap="square" rtlCol="0">
            <a:spAutoFit/>
          </a:bodyPr>
          <a:lstStyle/>
          <a:p>
            <a:r>
              <a:rPr lang="ja-JP" altLang="en-US" dirty="0"/>
              <a:t>　　　　　　　　　　　</a:t>
            </a:r>
            <a:endParaRPr lang="en-US" altLang="ja-JP" dirty="0"/>
          </a:p>
          <a:p>
            <a:r>
              <a:rPr lang="en-US" altLang="ja-JP" sz="3200" b="1" dirty="0">
                <a:latin typeface="メイリオ" panose="020B0604030504040204" pitchFamily="50" charset="-128"/>
                <a:ea typeface="メイリオ" panose="020B0604030504040204" pitchFamily="50" charset="-128"/>
              </a:rPr>
              <a:t>1.</a:t>
            </a:r>
            <a:r>
              <a:rPr lang="ja-JP" altLang="ja-JP" sz="3200" b="1" dirty="0">
                <a:latin typeface="メイリオ" panose="020B0604030504040204" pitchFamily="50" charset="-128"/>
                <a:ea typeface="メイリオ" panose="020B0604030504040204" pitchFamily="50" charset="-128"/>
              </a:rPr>
              <a:t>契約・合意書</a:t>
            </a:r>
            <a:endParaRPr lang="en-US" altLang="ja-JP" sz="3200" b="1" dirty="0">
              <a:latin typeface="メイリオ" panose="020B0604030504040204" pitchFamily="50" charset="-128"/>
              <a:ea typeface="メイリオ" panose="020B0604030504040204" pitchFamily="50" charset="-128"/>
            </a:endParaRPr>
          </a:p>
          <a:p>
            <a:endParaRPr lang="en-US" altLang="ja-JP" sz="3200" b="1" dirty="0">
              <a:latin typeface="メイリオ" panose="020B0604030504040204" pitchFamily="50" charset="-128"/>
              <a:ea typeface="メイリオ" panose="020B0604030504040204" pitchFamily="50" charset="-128"/>
            </a:endParaRPr>
          </a:p>
          <a:p>
            <a:r>
              <a:rPr lang="en-US" altLang="ja-JP" sz="3200" b="1" dirty="0">
                <a:latin typeface="メイリオ" panose="020B0604030504040204" pitchFamily="50" charset="-128"/>
                <a:ea typeface="メイリオ" panose="020B0604030504040204" pitchFamily="50" charset="-128"/>
              </a:rPr>
              <a:t>2.</a:t>
            </a:r>
            <a:r>
              <a:rPr lang="ja-JP" altLang="ja-JP" sz="3200" b="1" dirty="0">
                <a:latin typeface="メイリオ" panose="020B0604030504040204" pitchFamily="50" charset="-128"/>
                <a:ea typeface="メイリオ" panose="020B0604030504040204" pitchFamily="50" charset="-128"/>
              </a:rPr>
              <a:t>ボイスレコーダー</a:t>
            </a:r>
            <a:endParaRPr lang="en-US" altLang="ja-JP" sz="3200" b="1" dirty="0">
              <a:latin typeface="メイリオ" panose="020B0604030504040204" pitchFamily="50" charset="-128"/>
              <a:ea typeface="メイリオ" panose="020B0604030504040204" pitchFamily="50" charset="-128"/>
            </a:endParaRPr>
          </a:p>
          <a:p>
            <a:endParaRPr lang="en-US" altLang="ja-JP" sz="3200" b="1" dirty="0">
              <a:latin typeface="メイリオ" panose="020B0604030504040204" pitchFamily="50" charset="-128"/>
              <a:ea typeface="メイリオ" panose="020B0604030504040204" pitchFamily="50" charset="-128"/>
            </a:endParaRPr>
          </a:p>
          <a:p>
            <a:r>
              <a:rPr lang="en-US" altLang="ja-JP" sz="3200" b="1" dirty="0">
                <a:latin typeface="メイリオ" panose="020B0604030504040204" pitchFamily="50" charset="-128"/>
                <a:ea typeface="メイリオ" panose="020B0604030504040204" pitchFamily="50" charset="-128"/>
              </a:rPr>
              <a:t>3.</a:t>
            </a:r>
            <a:r>
              <a:rPr lang="ja-JP" altLang="ja-JP" sz="3200" b="1" dirty="0">
                <a:latin typeface="メイリオ" panose="020B0604030504040204" pitchFamily="50" charset="-128"/>
                <a:ea typeface="メイリオ" panose="020B0604030504040204" pitchFamily="50" charset="-128"/>
              </a:rPr>
              <a:t>複数人対応</a:t>
            </a:r>
            <a:endParaRPr lang="en-US" altLang="ja-JP" sz="3200" b="1" dirty="0">
              <a:latin typeface="メイリオ" panose="020B0604030504040204" pitchFamily="50" charset="-128"/>
              <a:ea typeface="メイリオ" panose="020B0604030504040204" pitchFamily="50" charset="-128"/>
            </a:endParaRPr>
          </a:p>
          <a:p>
            <a:endParaRPr lang="en-US" altLang="ja-JP" sz="3200" b="1" dirty="0">
              <a:latin typeface="メイリオ" panose="020B0604030504040204" pitchFamily="50" charset="-128"/>
              <a:ea typeface="メイリオ" panose="020B0604030504040204" pitchFamily="50" charset="-128"/>
            </a:endParaRPr>
          </a:p>
          <a:p>
            <a:r>
              <a:rPr lang="en-US" altLang="ja-JP" sz="3200" b="1" dirty="0">
                <a:latin typeface="メイリオ" panose="020B0604030504040204" pitchFamily="50" charset="-128"/>
                <a:ea typeface="メイリオ" panose="020B0604030504040204" pitchFamily="50" charset="-128"/>
              </a:rPr>
              <a:t>4.SOS</a:t>
            </a:r>
            <a:r>
              <a:rPr lang="ja-JP" altLang="ja-JP" sz="3200" b="1" dirty="0">
                <a:latin typeface="メイリオ" panose="020B0604030504040204" pitchFamily="50" charset="-128"/>
                <a:ea typeface="メイリオ" panose="020B0604030504040204" pitchFamily="50" charset="-128"/>
              </a:rPr>
              <a:t>体制</a:t>
            </a:r>
            <a:endParaRPr lang="en-US" altLang="ja-JP" sz="3200" dirty="0">
              <a:latin typeface="メイリオ" panose="020B0604030504040204" pitchFamily="50" charset="-128"/>
              <a:ea typeface="メイリオ" panose="020B0604030504040204" pitchFamily="50" charset="-128"/>
            </a:endParaRPr>
          </a:p>
          <a:p>
            <a:endParaRPr lang="en-US" altLang="ja-JP" sz="2400" b="1" dirty="0">
              <a:latin typeface="メイリオ" panose="020B0604030504040204" pitchFamily="50" charset="-128"/>
              <a:ea typeface="メイリオ" panose="020B0604030504040204" pitchFamily="50" charset="-128"/>
            </a:endParaRPr>
          </a:p>
        </p:txBody>
      </p:sp>
      <p:pic>
        <p:nvPicPr>
          <p:cNvPr id="2052" name="Picture 4" descr="なごやか美容室｜なごやかニュース ｜デイサービスセンター なごやかときわ台(東京都板橋区)">
            <a:extLst>
              <a:ext uri="{FF2B5EF4-FFF2-40B4-BE49-F238E27FC236}">
                <a16:creationId xmlns:a16="http://schemas.microsoft.com/office/drawing/2014/main" id="{94F33A06-3D9E-2F2F-B307-9CEF302FBE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3136299"/>
            <a:ext cx="2236333" cy="2916956"/>
          </a:xfrm>
          <a:prstGeom prst="rect">
            <a:avLst/>
          </a:prstGeom>
          <a:noFill/>
          <a:extLst>
            <a:ext uri="{909E8E84-426E-40DD-AFC4-6F175D3DCCD1}">
              <a14:hiddenFill xmlns:a14="http://schemas.microsoft.com/office/drawing/2010/main">
                <a:solidFill>
                  <a:srgbClr val="FFFFFF"/>
                </a:solidFill>
              </a14:hiddenFill>
            </a:ext>
          </a:extLst>
        </p:spPr>
      </p:pic>
      <p:sp>
        <p:nvSpPr>
          <p:cNvPr id="3" name="タイトル 1">
            <a:extLst>
              <a:ext uri="{FF2B5EF4-FFF2-40B4-BE49-F238E27FC236}">
                <a16:creationId xmlns:a16="http://schemas.microsoft.com/office/drawing/2014/main" id="{0EC746C0-7217-F406-0321-FDE20D495A24}"/>
              </a:ext>
            </a:extLst>
          </p:cNvPr>
          <p:cNvSpPr txBox="1">
            <a:spLocks/>
          </p:cNvSpPr>
          <p:nvPr/>
        </p:nvSpPr>
        <p:spPr>
          <a:xfrm>
            <a:off x="947056" y="381001"/>
            <a:ext cx="10624456" cy="133743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br>
              <a:rPr lang="en-US" altLang="ja-JP" sz="3200" b="1" dirty="0">
                <a:latin typeface="メイリオ" panose="020B0604030504040204" pitchFamily="50" charset="-128"/>
                <a:ea typeface="メイリオ" panose="020B0604030504040204" pitchFamily="50" charset="-128"/>
              </a:rPr>
            </a:br>
            <a:br>
              <a:rPr lang="en-US" altLang="ja-JP" sz="3200" b="1" dirty="0">
                <a:latin typeface="メイリオ" panose="020B0604030504040204" pitchFamily="50" charset="-128"/>
                <a:ea typeface="メイリオ" panose="020B0604030504040204" pitchFamily="50" charset="-128"/>
              </a:rPr>
            </a:br>
            <a:r>
              <a:rPr lang="ja-JP" altLang="en-US" sz="3200" b="1" dirty="0">
                <a:latin typeface="メイリオ" panose="020B0604030504040204" pitchFamily="50" charset="-128"/>
                <a:ea typeface="メイリオ" panose="020B0604030504040204" pitchFamily="50" charset="-128"/>
              </a:rPr>
              <a:t>美容業の</a:t>
            </a:r>
            <a:r>
              <a:rPr lang="ja-JP" altLang="ja-JP" sz="3200" b="1" dirty="0">
                <a:latin typeface="メイリオ" panose="020B0604030504040204" pitchFamily="50" charset="-128"/>
                <a:ea typeface="メイリオ" panose="020B0604030504040204" pitchFamily="50" charset="-128"/>
              </a:rPr>
              <a:t>カスタマーハラスメント防止対策</a:t>
            </a:r>
            <a:r>
              <a:rPr lang="ja-JP" altLang="en-US" sz="3200" b="1" dirty="0">
                <a:latin typeface="メイリオ" panose="020B0604030504040204" pitchFamily="50" charset="-128"/>
                <a:ea typeface="メイリオ" panose="020B0604030504040204" pitchFamily="50" charset="-128"/>
              </a:rPr>
              <a:t>⑤</a:t>
            </a:r>
            <a:br>
              <a:rPr lang="en-US" altLang="ja-JP" sz="3200" b="1" dirty="0">
                <a:latin typeface="メイリオ" panose="020B0604030504040204" pitchFamily="50" charset="-128"/>
                <a:ea typeface="メイリオ" panose="020B0604030504040204" pitchFamily="50" charset="-128"/>
              </a:rPr>
            </a:br>
            <a:r>
              <a:rPr lang="ja-JP" altLang="ja-JP" sz="3600" b="1" dirty="0">
                <a:latin typeface="メイリオ" panose="020B0604030504040204" pitchFamily="50" charset="-128"/>
                <a:ea typeface="メイリオ" panose="020B0604030504040204" pitchFamily="50" charset="-128"/>
              </a:rPr>
              <a:t>訪問美容特有の防衛策</a:t>
            </a:r>
            <a:endParaRPr lang="ja-JP" altLang="en-US" sz="3600" b="1" u="sng"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73950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0737D-C653-DC97-115E-DD8F2E75BF82}"/>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C4846C82-CE69-1F1C-5F21-8953910BA3A7}"/>
              </a:ext>
            </a:extLst>
          </p:cNvPr>
          <p:cNvSpPr/>
          <p:nvPr/>
        </p:nvSpPr>
        <p:spPr>
          <a:xfrm>
            <a:off x="609595" y="1589314"/>
            <a:ext cx="10744201" cy="4754100"/>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4CFE9835-7F73-8DDC-3A32-4C9B9D0441FA}"/>
              </a:ext>
            </a:extLst>
          </p:cNvPr>
          <p:cNvSpPr>
            <a:spLocks noGrp="1"/>
          </p:cNvSpPr>
          <p:nvPr>
            <p:ph type="ctrTitle"/>
          </p:nvPr>
        </p:nvSpPr>
        <p:spPr>
          <a:xfrm>
            <a:off x="1575360" y="514586"/>
            <a:ext cx="8812668" cy="500741"/>
          </a:xfrm>
        </p:spPr>
        <p:txBody>
          <a:bodyPr>
            <a:noAutofit/>
          </a:bodyPr>
          <a:lstStyle/>
          <a:p>
            <a:r>
              <a:rPr lang="ja-JP" altLang="en-US" sz="3200" b="1" dirty="0">
                <a:latin typeface="メイリオ" panose="020B0604030504040204" pitchFamily="50" charset="-128"/>
                <a:ea typeface="メイリオ" panose="020B0604030504040204" pitchFamily="50" charset="-128"/>
              </a:rPr>
              <a:t>東京都カスタマー・ハラスメント防止条例 </a:t>
            </a:r>
            <a:endParaRPr kumimoji="1" lang="ja-JP" altLang="en-US" sz="3200" b="1" u="sng" dirty="0">
              <a:solidFill>
                <a:srgbClr val="0070C0"/>
              </a:solidFill>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A670D905-35FF-F6A1-C26D-E0EA135C7F2A}"/>
              </a:ext>
            </a:extLst>
          </p:cNvPr>
          <p:cNvSpPr>
            <a:spLocks noGrp="1"/>
          </p:cNvSpPr>
          <p:nvPr>
            <p:ph type="sldNum" sz="quarter" idx="12"/>
          </p:nvPr>
        </p:nvSpPr>
        <p:spPr>
          <a:xfrm>
            <a:off x="8610600" y="6331059"/>
            <a:ext cx="2743200" cy="365125"/>
          </a:xfrm>
        </p:spPr>
        <p:txBody>
          <a:bodyPr/>
          <a:lstStyle/>
          <a:p>
            <a:fld id="{4C63D3D3-A852-4B12-BA5F-30AF14C5E5BB}" type="slidenum">
              <a:rPr kumimoji="1" lang="ja-JP" altLang="en-US" smtClean="0"/>
              <a:t>19</a:t>
            </a:fld>
            <a:endParaRPr kumimoji="1" lang="ja-JP" altLang="en-US"/>
          </a:p>
        </p:txBody>
      </p:sp>
      <p:sp>
        <p:nvSpPr>
          <p:cNvPr id="4" name="テキスト ボックス 3">
            <a:extLst>
              <a:ext uri="{FF2B5EF4-FFF2-40B4-BE49-F238E27FC236}">
                <a16:creationId xmlns:a16="http://schemas.microsoft.com/office/drawing/2014/main" id="{8197D580-CCB4-01F6-15C3-8A9590EEC7B2}"/>
              </a:ext>
            </a:extLst>
          </p:cNvPr>
          <p:cNvSpPr txBox="1"/>
          <p:nvPr/>
        </p:nvSpPr>
        <p:spPr>
          <a:xfrm>
            <a:off x="767438" y="1806744"/>
            <a:ext cx="10428513" cy="4524315"/>
          </a:xfrm>
          <a:prstGeom prst="rect">
            <a:avLst/>
          </a:prstGeom>
          <a:noFill/>
        </p:spPr>
        <p:txBody>
          <a:bodyPr wrap="square" rtlCol="0">
            <a:spAutoFit/>
          </a:bodyPr>
          <a:lstStyle/>
          <a:p>
            <a:r>
              <a:rPr lang="ja-JP" altLang="en-US" sz="2400" b="1" dirty="0">
                <a:latin typeface="メイリオ" panose="020B0604030504040204" pitchFamily="50" charset="-128"/>
                <a:ea typeface="メイリオ" panose="020B0604030504040204" pitchFamily="50" charset="-128"/>
              </a:rPr>
              <a:t>・カスタマー・ハラスメント対策への取組の基本方針や姿勢を明確に示す</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・カスタマー・ハラスメントを行ってはならない旨の方針の明確化と周知</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・相談窓口の設置</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・適切な相談対応の実施</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・相談者のプライバシー保護に必要な措置を講じて就業者に周知</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・相談を理由とした不利益な取扱いを行ってはならない旨を定め周知</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・現場での初期対応の方法や手順の作成</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・内部手続（報告・相談、指示・助言）の方法や手順の作成</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・事実関係の正確な確認と事案への対応／就業者の安全確保／就業者の</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　精神面・身体面への配慮</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・就業者への教育・研修等</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・カスタマー・ハラスメントの再発防止に向けた取り組み</a:t>
            </a:r>
            <a:endParaRPr lang="en-US" altLang="ja-JP" sz="2400" b="1"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C4E72B2C-0DA6-2D38-B7F6-FBE67D2FE5B3}"/>
              </a:ext>
            </a:extLst>
          </p:cNvPr>
          <p:cNvSpPr txBox="1"/>
          <p:nvPr/>
        </p:nvSpPr>
        <p:spPr>
          <a:xfrm>
            <a:off x="3396343" y="1066094"/>
            <a:ext cx="6096000" cy="523220"/>
          </a:xfrm>
          <a:prstGeom prst="rect">
            <a:avLst/>
          </a:prstGeom>
          <a:noFill/>
        </p:spPr>
        <p:txBody>
          <a:bodyPr wrap="square">
            <a:spAutoFit/>
          </a:bodyPr>
          <a:lstStyle/>
          <a:p>
            <a:r>
              <a:rPr lang="ja-JP" altLang="en-US" sz="2800" b="1" dirty="0">
                <a:latin typeface="メイリオ" panose="020B0604030504040204" pitchFamily="50" charset="-128"/>
                <a:ea typeface="メイリオ" panose="020B0604030504040204" pitchFamily="50" charset="-128"/>
              </a:rPr>
              <a:t>第</a:t>
            </a:r>
            <a:r>
              <a:rPr lang="en-US" altLang="ja-JP" sz="2800" b="1" dirty="0">
                <a:latin typeface="メイリオ" panose="020B0604030504040204" pitchFamily="50" charset="-128"/>
                <a:ea typeface="メイリオ" panose="020B0604030504040204" pitchFamily="50" charset="-128"/>
              </a:rPr>
              <a:t>14</a:t>
            </a:r>
            <a:r>
              <a:rPr lang="ja-JP" altLang="en-US" sz="2800" b="1" dirty="0">
                <a:latin typeface="メイリオ" panose="020B0604030504040204" pitchFamily="50" charset="-128"/>
                <a:ea typeface="メイリオ" panose="020B0604030504040204" pitchFamily="50" charset="-128"/>
              </a:rPr>
              <a:t>条 事業者による措置</a:t>
            </a:r>
            <a:endParaRPr lang="ja-JP" altLang="en-US" sz="2800" dirty="0"/>
          </a:p>
        </p:txBody>
      </p:sp>
    </p:spTree>
    <p:extLst>
      <p:ext uri="{BB962C8B-B14F-4D97-AF65-F5344CB8AC3E}">
        <p14:creationId xmlns:p14="http://schemas.microsoft.com/office/powerpoint/2010/main" val="1073204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2BDE03D2-6087-AD75-1818-B6A2897CBC1F}"/>
            </a:ext>
          </a:extLst>
        </p:cNvPr>
        <p:cNvGrpSpPr/>
        <p:nvPr/>
      </p:nvGrpSpPr>
      <p:grpSpPr>
        <a:xfrm>
          <a:off x="0" y="0"/>
          <a:ext cx="0" cy="0"/>
          <a:chOff x="0" y="0"/>
          <a:chExt cx="0" cy="0"/>
        </a:xfrm>
      </p:grpSpPr>
      <p:sp>
        <p:nvSpPr>
          <p:cNvPr id="9" name="四角形: 1 つの角を切り取り 1 つの角を丸める 8">
            <a:extLst>
              <a:ext uri="{FF2B5EF4-FFF2-40B4-BE49-F238E27FC236}">
                <a16:creationId xmlns:a16="http://schemas.microsoft.com/office/drawing/2014/main" id="{D07CB111-0A0A-A9EF-778F-B8635B2BE8D8}"/>
              </a:ext>
            </a:extLst>
          </p:cNvPr>
          <p:cNvSpPr/>
          <p:nvPr/>
        </p:nvSpPr>
        <p:spPr>
          <a:xfrm rot="10800000">
            <a:off x="3548743" y="1661570"/>
            <a:ext cx="7526094" cy="4009886"/>
          </a:xfrm>
          <a:prstGeom prst="snip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コンテンツ プレースホルダー 11">
            <a:extLst>
              <a:ext uri="{FF2B5EF4-FFF2-40B4-BE49-F238E27FC236}">
                <a16:creationId xmlns:a16="http://schemas.microsoft.com/office/drawing/2014/main" id="{6BF77097-12A4-AC97-55C4-C8AC74C5CF72}"/>
              </a:ext>
            </a:extLst>
          </p:cNvPr>
          <p:cNvPicPr>
            <a:picLocks noGrp="1" noChangeAspect="1"/>
          </p:cNvPicPr>
          <p:nvPr>
            <p:ph idx="1"/>
          </p:nvPr>
        </p:nvPicPr>
        <p:blipFill>
          <a:blip r:embed="rId2"/>
          <a:stretch>
            <a:fillRect/>
          </a:stretch>
        </p:blipFill>
        <p:spPr>
          <a:xfrm>
            <a:off x="1492719" y="1795938"/>
            <a:ext cx="1947167" cy="3246502"/>
          </a:xfrm>
        </p:spPr>
      </p:pic>
      <p:sp>
        <p:nvSpPr>
          <p:cNvPr id="7" name="テキスト ボックス 6">
            <a:extLst>
              <a:ext uri="{FF2B5EF4-FFF2-40B4-BE49-F238E27FC236}">
                <a16:creationId xmlns:a16="http://schemas.microsoft.com/office/drawing/2014/main" id="{ABE242F3-289C-C5A7-3914-194D91E8BC7D}"/>
              </a:ext>
            </a:extLst>
          </p:cNvPr>
          <p:cNvSpPr txBox="1"/>
          <p:nvPr/>
        </p:nvSpPr>
        <p:spPr>
          <a:xfrm>
            <a:off x="3973287" y="2180118"/>
            <a:ext cx="6867509" cy="2862322"/>
          </a:xfrm>
          <a:prstGeom prst="rect">
            <a:avLst/>
          </a:prstGeom>
          <a:noFill/>
        </p:spPr>
        <p:txBody>
          <a:bodyPr wrap="square">
            <a:spAutoFit/>
          </a:bodyPr>
          <a:lstStyle/>
          <a:p>
            <a:r>
              <a:rPr lang="ja-JP" altLang="en-US" sz="2000" dirty="0">
                <a:solidFill>
                  <a:schemeClr val="bg1"/>
                </a:solidFill>
                <a:latin typeface="メイリオ" panose="020B0604030504040204" pitchFamily="50" charset="-128"/>
                <a:ea typeface="メイリオ" panose="020B0604030504040204" pitchFamily="50" charset="-128"/>
              </a:rPr>
              <a:t>鈴木国重（スズキ クニシゲ）プロフィール</a:t>
            </a:r>
            <a:endParaRPr lang="en-US" altLang="ja-JP" sz="2000" dirty="0">
              <a:solidFill>
                <a:schemeClr val="bg1"/>
              </a:solidFill>
              <a:latin typeface="メイリオ" panose="020B0604030504040204" pitchFamily="50" charset="-128"/>
              <a:ea typeface="メイリオ" panose="020B0604030504040204" pitchFamily="50" charset="-128"/>
            </a:endParaRPr>
          </a:p>
          <a:p>
            <a:endParaRPr lang="ja-JP" altLang="en-US" sz="2000" dirty="0">
              <a:solidFill>
                <a:schemeClr val="bg1"/>
              </a:solidFill>
              <a:latin typeface="メイリオ" panose="020B0604030504040204" pitchFamily="50" charset="-128"/>
              <a:ea typeface="メイリオ" panose="020B0604030504040204" pitchFamily="50" charset="-128"/>
            </a:endParaRPr>
          </a:p>
          <a:p>
            <a:r>
              <a:rPr lang="ja-JP" altLang="en-US" sz="2000" dirty="0">
                <a:solidFill>
                  <a:schemeClr val="bg1"/>
                </a:solidFill>
                <a:latin typeface="メイリオ" panose="020B0604030504040204" pitchFamily="50" charset="-128"/>
                <a:ea typeface="メイリオ" panose="020B0604030504040204" pitchFamily="50" charset="-128"/>
              </a:rPr>
              <a:t>キャリアコンサルタント</a:t>
            </a:r>
          </a:p>
          <a:p>
            <a:r>
              <a:rPr lang="ja-JP" altLang="en-US" sz="2000" dirty="0">
                <a:solidFill>
                  <a:schemeClr val="bg1"/>
                </a:solidFill>
                <a:latin typeface="メイリオ" panose="020B0604030504040204" pitchFamily="50" charset="-128"/>
                <a:ea typeface="メイリオ" panose="020B0604030504040204" pitchFamily="50" charset="-128"/>
              </a:rPr>
              <a:t>大手就職情報会社で人材採用コンサルタントとしてキャリアを重ね、美容室の採用支援や集客支援に</a:t>
            </a:r>
            <a:r>
              <a:rPr lang="en-US" altLang="ja-JP" sz="2000" dirty="0">
                <a:solidFill>
                  <a:schemeClr val="bg1"/>
                </a:solidFill>
                <a:latin typeface="メイリオ" panose="020B0604030504040204" pitchFamily="50" charset="-128"/>
                <a:ea typeface="メイリオ" panose="020B0604030504040204" pitchFamily="50" charset="-128"/>
              </a:rPr>
              <a:t>20</a:t>
            </a:r>
            <a:r>
              <a:rPr lang="ja-JP" altLang="en-US" sz="2000" dirty="0">
                <a:solidFill>
                  <a:schemeClr val="bg1"/>
                </a:solidFill>
                <a:latin typeface="メイリオ" panose="020B0604030504040204" pitchFamily="50" charset="-128"/>
                <a:ea typeface="メイリオ" panose="020B0604030504040204" pitchFamily="50" charset="-128"/>
              </a:rPr>
              <a:t>年従事。</a:t>
            </a:r>
            <a:endParaRPr lang="en-US" altLang="ja-JP" sz="2000" dirty="0">
              <a:solidFill>
                <a:schemeClr val="bg1"/>
              </a:solidFill>
              <a:latin typeface="メイリオ" panose="020B0604030504040204" pitchFamily="50" charset="-128"/>
              <a:ea typeface="メイリオ" panose="020B0604030504040204" pitchFamily="50" charset="-128"/>
            </a:endParaRPr>
          </a:p>
          <a:p>
            <a:r>
              <a:rPr lang="ja-JP" altLang="en-US" sz="2000" dirty="0">
                <a:solidFill>
                  <a:schemeClr val="bg1"/>
                </a:solidFill>
                <a:latin typeface="メイリオ" panose="020B0604030504040204" pitchFamily="50" charset="-128"/>
                <a:ea typeface="メイリオ" panose="020B0604030504040204" pitchFamily="50" charset="-128"/>
              </a:rPr>
              <a:t>人事領域においては、採用、労務管理、人材育成、人事制度の構築等に取り組む。</a:t>
            </a:r>
            <a:endParaRPr lang="en-US" altLang="ja-JP" sz="2000" dirty="0">
              <a:solidFill>
                <a:schemeClr val="bg1"/>
              </a:solidFill>
              <a:latin typeface="メイリオ" panose="020B0604030504040204" pitchFamily="50" charset="-128"/>
              <a:ea typeface="メイリオ" panose="020B0604030504040204" pitchFamily="50" charset="-128"/>
            </a:endParaRPr>
          </a:p>
          <a:p>
            <a:r>
              <a:rPr lang="ja-JP" altLang="en-US" sz="2000" dirty="0">
                <a:solidFill>
                  <a:schemeClr val="bg1"/>
                </a:solidFill>
                <a:latin typeface="メイリオ" panose="020B0604030504040204" pitchFamily="50" charset="-128"/>
                <a:ea typeface="メイリオ" panose="020B0604030504040204" pitchFamily="50" charset="-128"/>
              </a:rPr>
              <a:t>現在は、企業の採用課題の解決、雇用環境整備の提案、人材育成と定着等のコンサルティングに従事。</a:t>
            </a:r>
            <a:endParaRPr lang="ja-JP" altLang="en-US"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52133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A59D7-22F6-F7CD-5E23-A43085496FA4}"/>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FF82CCD6-0A5D-7D76-2131-ABF1DF77C833}"/>
              </a:ext>
            </a:extLst>
          </p:cNvPr>
          <p:cNvSpPr/>
          <p:nvPr/>
        </p:nvSpPr>
        <p:spPr>
          <a:xfrm>
            <a:off x="838200" y="2090057"/>
            <a:ext cx="10515600" cy="4241002"/>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8A14CFC8-47EC-DE51-E13D-2D520D596BFC}"/>
              </a:ext>
            </a:extLst>
          </p:cNvPr>
          <p:cNvSpPr>
            <a:spLocks noGrp="1"/>
          </p:cNvSpPr>
          <p:nvPr>
            <p:ph type="ctrTitle"/>
          </p:nvPr>
        </p:nvSpPr>
        <p:spPr>
          <a:xfrm>
            <a:off x="557892" y="1595908"/>
            <a:ext cx="10624456" cy="807601"/>
          </a:xfrm>
        </p:spPr>
        <p:txBody>
          <a:bodyPr>
            <a:noAutofit/>
          </a:bodyPr>
          <a:lstStyle/>
          <a:p>
            <a:br>
              <a:rPr lang="ja-JP" altLang="ja-JP" dirty="0"/>
            </a:br>
            <a:endParaRPr kumimoji="1" lang="ja-JP" altLang="en-US" sz="36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221634ED-D238-C3F0-55F6-98229785713A}"/>
              </a:ext>
            </a:extLst>
          </p:cNvPr>
          <p:cNvSpPr>
            <a:spLocks noGrp="1"/>
          </p:cNvSpPr>
          <p:nvPr>
            <p:ph type="sldNum" sz="quarter" idx="12"/>
          </p:nvPr>
        </p:nvSpPr>
        <p:spPr>
          <a:xfrm>
            <a:off x="8610600" y="6331059"/>
            <a:ext cx="2743200" cy="365125"/>
          </a:xfrm>
        </p:spPr>
        <p:txBody>
          <a:bodyPr/>
          <a:lstStyle/>
          <a:p>
            <a:fld id="{4C63D3D3-A852-4B12-BA5F-30AF14C5E5BB}" type="slidenum">
              <a:rPr kumimoji="1" lang="ja-JP" altLang="en-US" smtClean="0"/>
              <a:t>20</a:t>
            </a:fld>
            <a:endParaRPr kumimoji="1" lang="ja-JP" altLang="en-US"/>
          </a:p>
        </p:txBody>
      </p:sp>
      <p:sp>
        <p:nvSpPr>
          <p:cNvPr id="4" name="テキスト ボックス 3">
            <a:extLst>
              <a:ext uri="{FF2B5EF4-FFF2-40B4-BE49-F238E27FC236}">
                <a16:creationId xmlns:a16="http://schemas.microsoft.com/office/drawing/2014/main" id="{81CEC39F-5DF5-3A03-0593-3726F169E641}"/>
              </a:ext>
            </a:extLst>
          </p:cNvPr>
          <p:cNvSpPr txBox="1"/>
          <p:nvPr/>
        </p:nvSpPr>
        <p:spPr>
          <a:xfrm>
            <a:off x="304800" y="2221756"/>
            <a:ext cx="10706097" cy="4093428"/>
          </a:xfrm>
          <a:prstGeom prst="rect">
            <a:avLst/>
          </a:prstGeom>
          <a:noFill/>
        </p:spPr>
        <p:txBody>
          <a:bodyPr wrap="square" rtlCol="0">
            <a:spAutoFit/>
          </a:bodyPr>
          <a:lstStyle/>
          <a:p>
            <a:pPr lvl="2"/>
            <a:r>
              <a:rPr lang="ja-JP" altLang="ja-JP" sz="2600" b="1" dirty="0">
                <a:latin typeface="メイリオ" panose="020B0604030504040204" pitchFamily="50" charset="-128"/>
                <a:ea typeface="メイリオ" panose="020B0604030504040204" pitchFamily="50" charset="-128"/>
              </a:rPr>
              <a:t>カスタマー・ハラスメントはサロンで働くスタッフの尊厳や人格を傷つける行為です。</a:t>
            </a:r>
          </a:p>
          <a:p>
            <a:pPr lvl="2"/>
            <a:r>
              <a:rPr lang="ja-JP" altLang="ja-JP" sz="2600" b="1" dirty="0">
                <a:latin typeface="メイリオ" panose="020B0604030504040204" pitchFamily="50" charset="-128"/>
                <a:ea typeface="メイリオ" panose="020B0604030504040204" pitchFamily="50" charset="-128"/>
              </a:rPr>
              <a:t>現場のスタッフに責任を負わせるなど、個人に過度な負担を強いることは、行為を更に悪化させるだけでなく、スタッフへの攻撃や嫌がらせを助長し、ひいてはスタッフの心身の不調につながります。</a:t>
            </a:r>
          </a:p>
          <a:p>
            <a:pPr lvl="2"/>
            <a:r>
              <a:rPr lang="ja-JP" altLang="ja-JP" sz="2600" b="1" dirty="0">
                <a:latin typeface="メイリオ" panose="020B0604030504040204" pitchFamily="50" charset="-128"/>
                <a:ea typeface="メイリオ" panose="020B0604030504040204" pitchFamily="50" charset="-128"/>
              </a:rPr>
              <a:t>労働契約法第５条では、『使用者は、労働契約に伴い、労働者がその生命、身体等の安全を確保しつつ労働することができるよう、必要な配慮をするものとする。』と規定されており、各事業者は、スタッフの心身の健康が守られるよう配慮しなければなりません。</a:t>
            </a:r>
          </a:p>
        </p:txBody>
      </p:sp>
      <p:sp>
        <p:nvSpPr>
          <p:cNvPr id="5" name="テキスト ボックス 4">
            <a:extLst>
              <a:ext uri="{FF2B5EF4-FFF2-40B4-BE49-F238E27FC236}">
                <a16:creationId xmlns:a16="http://schemas.microsoft.com/office/drawing/2014/main" id="{C4419B6D-DE2B-8E83-926A-4BCBBA7E75F7}"/>
              </a:ext>
            </a:extLst>
          </p:cNvPr>
          <p:cNvSpPr txBox="1"/>
          <p:nvPr/>
        </p:nvSpPr>
        <p:spPr>
          <a:xfrm>
            <a:off x="1009652" y="1566837"/>
            <a:ext cx="10425789" cy="523220"/>
          </a:xfrm>
          <a:prstGeom prst="rect">
            <a:avLst/>
          </a:prstGeom>
          <a:noFill/>
        </p:spPr>
        <p:txBody>
          <a:bodyPr wrap="square">
            <a:spAutoFit/>
          </a:bodyPr>
          <a:lstStyle/>
          <a:p>
            <a:r>
              <a:rPr lang="ja-JP" altLang="en-US" sz="2800" b="1" dirty="0">
                <a:latin typeface="メイリオ" panose="020B0604030504040204" pitchFamily="50" charset="-128"/>
                <a:ea typeface="メイリオ" panose="020B0604030504040204" pitchFamily="50" charset="-128"/>
              </a:rPr>
              <a:t>　スタッフを守るための対策　</a:t>
            </a:r>
            <a:r>
              <a:rPr lang="ja-JP" altLang="en-US" sz="2800" b="1" dirty="0">
                <a:solidFill>
                  <a:srgbClr val="FF0000"/>
                </a:solidFill>
                <a:latin typeface="メイリオ" panose="020B0604030504040204" pitchFamily="50" charset="-128"/>
                <a:ea typeface="メイリオ" panose="020B0604030504040204" pitchFamily="50" charset="-128"/>
              </a:rPr>
              <a:t>①</a:t>
            </a:r>
            <a:r>
              <a:rPr lang="ja-JP" altLang="ja-JP" sz="2800" b="1" dirty="0">
                <a:solidFill>
                  <a:srgbClr val="FF0000"/>
                </a:solidFill>
                <a:latin typeface="メイリオ" panose="020B0604030504040204" pitchFamily="50" charset="-128"/>
                <a:ea typeface="メイリオ" panose="020B0604030504040204" pitchFamily="50" charset="-128"/>
              </a:rPr>
              <a:t>組織的な対応の必要性</a:t>
            </a:r>
            <a:endParaRPr lang="ja-JP" altLang="ja-JP" sz="2800" b="1" dirty="0">
              <a:solidFill>
                <a:srgbClr val="FF0000"/>
              </a:solidFill>
            </a:endParaRPr>
          </a:p>
        </p:txBody>
      </p:sp>
      <p:sp>
        <p:nvSpPr>
          <p:cNvPr id="6" name="テキスト ボックス 5">
            <a:extLst>
              <a:ext uri="{FF2B5EF4-FFF2-40B4-BE49-F238E27FC236}">
                <a16:creationId xmlns:a16="http://schemas.microsoft.com/office/drawing/2014/main" id="{95E57495-6121-A069-01F1-368BCB654CE3}"/>
              </a:ext>
            </a:extLst>
          </p:cNvPr>
          <p:cNvSpPr txBox="1"/>
          <p:nvPr/>
        </p:nvSpPr>
        <p:spPr>
          <a:xfrm>
            <a:off x="2256063" y="452841"/>
            <a:ext cx="7228113" cy="1077218"/>
          </a:xfrm>
          <a:prstGeom prst="rect">
            <a:avLst/>
          </a:prstGeom>
          <a:noFill/>
        </p:spPr>
        <p:txBody>
          <a:bodyPr wrap="square">
            <a:spAutoFit/>
          </a:bodyPr>
          <a:lstStyle/>
          <a:p>
            <a:r>
              <a:rPr lang="ja-JP" altLang="en-US" sz="3200" b="1" dirty="0">
                <a:latin typeface="メイリオ" panose="020B0604030504040204" pitchFamily="50" charset="-128"/>
                <a:ea typeface="メイリオ" panose="020B0604030504040204" pitchFamily="50" charset="-128"/>
              </a:rPr>
              <a:t>カスタマー・ハラスメント防止対策 </a:t>
            </a:r>
            <a:endParaRPr kumimoji="1" lang="ja-JP" altLang="en-US" sz="3200" b="1" dirty="0">
              <a:latin typeface="メイリオ" panose="020B0604030504040204" pitchFamily="50" charset="-128"/>
              <a:ea typeface="メイリオ" panose="020B0604030504040204" pitchFamily="50" charset="-128"/>
            </a:endParaRPr>
          </a:p>
          <a:p>
            <a:r>
              <a:rPr lang="ja-JP" altLang="en-US" sz="3200" b="1" dirty="0">
                <a:latin typeface="メイリオ" panose="020B0604030504040204" pitchFamily="50" charset="-128"/>
                <a:ea typeface="メイリオ" panose="020B0604030504040204" pitchFamily="50" charset="-128"/>
              </a:rPr>
              <a:t>　　美容業界向けマニュアル</a:t>
            </a:r>
            <a:r>
              <a:rPr lang="en-US" altLang="ja-JP" sz="3200" b="1" dirty="0">
                <a:latin typeface="メイリオ" panose="020B0604030504040204" pitchFamily="50" charset="-128"/>
                <a:ea typeface="メイリオ" panose="020B0604030504040204" pitchFamily="50" charset="-128"/>
              </a:rPr>
              <a:t> </a:t>
            </a:r>
            <a:r>
              <a:rPr lang="en-US" altLang="ja-JP" sz="2800" b="1" dirty="0">
                <a:latin typeface="メイリオ" panose="020B0604030504040204" pitchFamily="50" charset="-128"/>
                <a:ea typeface="メイリオ" panose="020B0604030504040204" pitchFamily="50" charset="-128"/>
              </a:rPr>
              <a:t>3P</a:t>
            </a:r>
            <a:r>
              <a:rPr lang="ja-JP" altLang="en-US" sz="2800" b="1" dirty="0">
                <a:latin typeface="メイリオ" panose="020B0604030504040204" pitchFamily="50" charset="-128"/>
                <a:ea typeface="メイリオ" panose="020B0604030504040204" pitchFamily="50" charset="-128"/>
              </a:rPr>
              <a:t>より①</a:t>
            </a:r>
          </a:p>
        </p:txBody>
      </p:sp>
    </p:spTree>
    <p:extLst>
      <p:ext uri="{BB962C8B-B14F-4D97-AF65-F5344CB8AC3E}">
        <p14:creationId xmlns:p14="http://schemas.microsoft.com/office/powerpoint/2010/main" val="3206471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E6A59-AC43-DD90-BB69-F3EA938F11BF}"/>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A25A1F59-B75D-E1DF-614E-40E06FA62B28}"/>
              </a:ext>
            </a:extLst>
          </p:cNvPr>
          <p:cNvSpPr/>
          <p:nvPr/>
        </p:nvSpPr>
        <p:spPr>
          <a:xfrm>
            <a:off x="495301" y="2220946"/>
            <a:ext cx="10967355" cy="4039245"/>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E7FEDA41-D1EC-60D4-95C7-CA1FA0ACB3E6}"/>
              </a:ext>
            </a:extLst>
          </p:cNvPr>
          <p:cNvSpPr>
            <a:spLocks noGrp="1"/>
          </p:cNvSpPr>
          <p:nvPr>
            <p:ph type="ctrTitle"/>
          </p:nvPr>
        </p:nvSpPr>
        <p:spPr>
          <a:xfrm>
            <a:off x="557892" y="1595908"/>
            <a:ext cx="10624456" cy="807601"/>
          </a:xfrm>
        </p:spPr>
        <p:txBody>
          <a:bodyPr>
            <a:noAutofit/>
          </a:bodyPr>
          <a:lstStyle/>
          <a:p>
            <a:br>
              <a:rPr lang="ja-JP" altLang="ja-JP" dirty="0"/>
            </a:br>
            <a:endParaRPr kumimoji="1" lang="ja-JP" altLang="en-US" sz="36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C3116FB0-96FA-C060-9C2B-0554F94CCD6F}"/>
              </a:ext>
            </a:extLst>
          </p:cNvPr>
          <p:cNvSpPr>
            <a:spLocks noGrp="1"/>
          </p:cNvSpPr>
          <p:nvPr>
            <p:ph type="sldNum" sz="quarter" idx="12"/>
          </p:nvPr>
        </p:nvSpPr>
        <p:spPr>
          <a:xfrm>
            <a:off x="8610600" y="6331059"/>
            <a:ext cx="2743200" cy="365125"/>
          </a:xfrm>
        </p:spPr>
        <p:txBody>
          <a:bodyPr/>
          <a:lstStyle/>
          <a:p>
            <a:fld id="{4C63D3D3-A852-4B12-BA5F-30AF14C5E5BB}" type="slidenum">
              <a:rPr kumimoji="1" lang="ja-JP" altLang="en-US" smtClean="0"/>
              <a:t>21</a:t>
            </a:fld>
            <a:endParaRPr kumimoji="1" lang="ja-JP" altLang="en-US" dirty="0"/>
          </a:p>
        </p:txBody>
      </p:sp>
      <p:sp>
        <p:nvSpPr>
          <p:cNvPr id="4" name="テキスト ボックス 3">
            <a:extLst>
              <a:ext uri="{FF2B5EF4-FFF2-40B4-BE49-F238E27FC236}">
                <a16:creationId xmlns:a16="http://schemas.microsoft.com/office/drawing/2014/main" id="{56FB173D-D828-DB64-D3EF-7524821C9EA0}"/>
              </a:ext>
            </a:extLst>
          </p:cNvPr>
          <p:cNvSpPr txBox="1"/>
          <p:nvPr/>
        </p:nvSpPr>
        <p:spPr>
          <a:xfrm>
            <a:off x="566057" y="2458017"/>
            <a:ext cx="11059886" cy="3477875"/>
          </a:xfrm>
          <a:prstGeom prst="rect">
            <a:avLst/>
          </a:prstGeom>
          <a:noFill/>
        </p:spPr>
        <p:txBody>
          <a:bodyPr wrap="square" rtlCol="0">
            <a:spAutoFit/>
          </a:bodyPr>
          <a:lstStyle/>
          <a:p>
            <a:r>
              <a:rPr lang="ja-JP" altLang="ja-JP" sz="2200" b="1" dirty="0">
                <a:latin typeface="メイリオ" panose="020B0604030504040204" pitchFamily="50" charset="-128"/>
                <a:ea typeface="メイリオ" panose="020B0604030504040204" pitchFamily="50" charset="-128"/>
              </a:rPr>
              <a:t>当社（当サロン）では、カスタマー・ハラスメントを「お客様からスタッフに対して行われる著しい迷惑行為であって、スタッフの就業環境を害するもの」と定義します。　</a:t>
            </a:r>
          </a:p>
          <a:p>
            <a:r>
              <a:rPr lang="ja-JP" altLang="ja-JP" sz="2200" b="1" dirty="0">
                <a:latin typeface="メイリオ" panose="020B0604030504040204" pitchFamily="50" charset="-128"/>
                <a:ea typeface="メイリオ" panose="020B0604030504040204" pitchFamily="50" charset="-128"/>
              </a:rPr>
              <a:t>具体的には、以下のような行為を指します。あくまで例示であり、これらに限られるものではありません。</a:t>
            </a:r>
          </a:p>
          <a:p>
            <a:pPr lvl="0"/>
            <a:r>
              <a:rPr lang="ja-JP" altLang="ja-JP" sz="2200" b="1" dirty="0">
                <a:latin typeface="メイリオ" panose="020B0604030504040204" pitchFamily="50" charset="-128"/>
                <a:ea typeface="メイリオ" panose="020B0604030504040204" pitchFamily="50" charset="-128"/>
              </a:rPr>
              <a:t>暴力行為（例：物を投げつける／スタッフの身体を叩く・押す／施術中に手を掴む・乱暴に触れる　など）。</a:t>
            </a:r>
          </a:p>
          <a:p>
            <a:pPr lvl="0"/>
            <a:r>
              <a:rPr lang="ja-JP" altLang="ja-JP" sz="2200" b="1" dirty="0">
                <a:latin typeface="メイリオ" panose="020B0604030504040204" pitchFamily="50" charset="-128"/>
                <a:ea typeface="メイリオ" panose="020B0604030504040204" pitchFamily="50" charset="-128"/>
              </a:rPr>
              <a:t>暴言・侮辱・誹謗中傷（例：大声で怒鳴る／「バカ」「使えない」などの侮辱的な表現を浴びせる／技術者としての能力を貶める発言を繰り返す　など）。</a:t>
            </a:r>
          </a:p>
          <a:p>
            <a:pPr lvl="0"/>
            <a:r>
              <a:rPr lang="ja-JP" altLang="ja-JP" sz="2200" b="1" dirty="0">
                <a:latin typeface="メイリオ" panose="020B0604030504040204" pitchFamily="50" charset="-128"/>
                <a:ea typeface="メイリオ" panose="020B0604030504040204" pitchFamily="50" charset="-128"/>
              </a:rPr>
              <a:t>威嚇・脅迫（例：「責任を取らせる」「店を潰す」など威圧的な発言をする／机を叩く・詰め寄るなど威嚇する行為／家族や個人情報を示唆して脅す　など）。</a:t>
            </a:r>
            <a:endParaRPr lang="en-US" altLang="ja-JP" sz="2200" b="1"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4D1B8D8C-B3F3-AAD0-7797-FEEF6D5770FF}"/>
              </a:ext>
            </a:extLst>
          </p:cNvPr>
          <p:cNvSpPr txBox="1"/>
          <p:nvPr/>
        </p:nvSpPr>
        <p:spPr>
          <a:xfrm>
            <a:off x="-1543051" y="1697726"/>
            <a:ext cx="10624456" cy="523220"/>
          </a:xfrm>
          <a:prstGeom prst="rect">
            <a:avLst/>
          </a:prstGeom>
          <a:noFill/>
        </p:spPr>
        <p:txBody>
          <a:bodyPr wrap="square">
            <a:spAutoFit/>
          </a:bodyPr>
          <a:lstStyle/>
          <a:p>
            <a:r>
              <a:rPr lang="ja-JP" altLang="en-US" sz="2800" b="1" dirty="0">
                <a:latin typeface="メイリオ" panose="020B0604030504040204" pitchFamily="50" charset="-128"/>
                <a:ea typeface="メイリオ" panose="020B0604030504040204" pitchFamily="50" charset="-128"/>
              </a:rPr>
              <a:t>　</a:t>
            </a:r>
            <a:endParaRPr lang="ja-JP" altLang="ja-JP" sz="2800" b="1"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8381CAA5-9937-2DAF-9BF4-E8EB3E9A72F1}"/>
              </a:ext>
            </a:extLst>
          </p:cNvPr>
          <p:cNvSpPr txBox="1"/>
          <p:nvPr/>
        </p:nvSpPr>
        <p:spPr>
          <a:xfrm>
            <a:off x="838200" y="5990401"/>
            <a:ext cx="9916886" cy="523220"/>
          </a:xfrm>
          <a:prstGeom prst="rect">
            <a:avLst/>
          </a:prstGeom>
          <a:noFill/>
        </p:spPr>
        <p:txBody>
          <a:bodyPr wrap="square">
            <a:spAutoFit/>
          </a:bodyPr>
          <a:lstStyle/>
          <a:p>
            <a:r>
              <a:rPr kumimoji="1" lang="en-US" altLang="ja-JP" sz="2800" b="1" dirty="0">
                <a:solidFill>
                  <a:srgbClr val="FF0000"/>
                </a:solidFill>
              </a:rPr>
              <a:t>※</a:t>
            </a:r>
            <a:r>
              <a:rPr kumimoji="1" lang="ja-JP" altLang="en-US" sz="2800" b="1" dirty="0">
                <a:solidFill>
                  <a:srgbClr val="FF0000"/>
                </a:solidFill>
              </a:rPr>
              <a:t>マニュアルには、多くの具体的な行為が例示されている</a:t>
            </a:r>
          </a:p>
        </p:txBody>
      </p:sp>
      <p:sp>
        <p:nvSpPr>
          <p:cNvPr id="7" name="テキスト ボックス 6">
            <a:extLst>
              <a:ext uri="{FF2B5EF4-FFF2-40B4-BE49-F238E27FC236}">
                <a16:creationId xmlns:a16="http://schemas.microsoft.com/office/drawing/2014/main" id="{C285467E-BCC5-38A3-55E5-3454C2063A70}"/>
              </a:ext>
            </a:extLst>
          </p:cNvPr>
          <p:cNvSpPr txBox="1"/>
          <p:nvPr/>
        </p:nvSpPr>
        <p:spPr>
          <a:xfrm>
            <a:off x="495301" y="1321347"/>
            <a:ext cx="10768688" cy="954107"/>
          </a:xfrm>
          <a:prstGeom prst="rect">
            <a:avLst/>
          </a:prstGeom>
          <a:noFill/>
        </p:spPr>
        <p:txBody>
          <a:bodyPr wrap="square">
            <a:spAutoFit/>
          </a:bodyPr>
          <a:lstStyle/>
          <a:p>
            <a:r>
              <a:rPr lang="ja-JP" altLang="en-US" sz="2800" b="1" dirty="0">
                <a:latin typeface="メイリオ" panose="020B0604030504040204" pitchFamily="50" charset="-128"/>
                <a:ea typeface="メイリオ" panose="020B0604030504040204" pitchFamily="50" charset="-128"/>
              </a:rPr>
              <a:t>　スタッフを守るための対策</a:t>
            </a:r>
            <a:br>
              <a:rPr lang="en-US" altLang="ja-JP" sz="2800" b="1" dirty="0">
                <a:latin typeface="メイリオ" panose="020B0604030504040204" pitchFamily="50" charset="-128"/>
                <a:ea typeface="メイリオ" panose="020B0604030504040204" pitchFamily="50" charset="-128"/>
              </a:rPr>
            </a:br>
            <a:r>
              <a:rPr lang="ja-JP" altLang="en-US" sz="2800" b="1" dirty="0">
                <a:latin typeface="メイリオ" panose="020B0604030504040204" pitchFamily="50" charset="-128"/>
                <a:ea typeface="メイリオ" panose="020B0604030504040204" pitchFamily="50" charset="-128"/>
              </a:rPr>
              <a:t>　</a:t>
            </a:r>
            <a:r>
              <a:rPr lang="ja-JP" altLang="en-US" sz="2800" b="1" dirty="0">
                <a:solidFill>
                  <a:srgbClr val="FF0000"/>
                </a:solidFill>
                <a:latin typeface="メイリオ" panose="020B0604030504040204" pitchFamily="50" charset="-128"/>
                <a:ea typeface="メイリオ" panose="020B0604030504040204" pitchFamily="50" charset="-128"/>
              </a:rPr>
              <a:t>②</a:t>
            </a:r>
            <a:r>
              <a:rPr lang="ja-JP" altLang="ja-JP" sz="2800" b="1" dirty="0">
                <a:solidFill>
                  <a:srgbClr val="FF0000"/>
                </a:solidFill>
                <a:latin typeface="メイリオ" panose="020B0604030504040204" pitchFamily="50" charset="-128"/>
                <a:ea typeface="メイリオ" panose="020B0604030504040204" pitchFamily="50" charset="-128"/>
              </a:rPr>
              <a:t>当社（当サロン）におけるカスタマー・ハラスメントの定義</a:t>
            </a:r>
            <a:r>
              <a:rPr lang="ja-JP" altLang="en-US" sz="2800" b="1" dirty="0">
                <a:solidFill>
                  <a:srgbClr val="FF0000"/>
                </a:solidFill>
                <a:latin typeface="メイリオ" panose="020B0604030504040204" pitchFamily="50" charset="-128"/>
                <a:ea typeface="メイリオ" panose="020B0604030504040204" pitchFamily="50" charset="-128"/>
              </a:rPr>
              <a:t>　　　</a:t>
            </a:r>
            <a:r>
              <a:rPr lang="ja-JP" altLang="en-US" sz="2800" b="1" dirty="0">
                <a:latin typeface="メイリオ" panose="020B0604030504040204" pitchFamily="50" charset="-128"/>
                <a:ea typeface="メイリオ" panose="020B0604030504040204" pitchFamily="50" charset="-128"/>
              </a:rPr>
              <a:t>　　　　　　　　　　　　</a:t>
            </a:r>
            <a:endParaRPr lang="ja-JP" altLang="ja-JP" sz="2800" b="1" dirty="0"/>
          </a:p>
        </p:txBody>
      </p:sp>
      <p:sp>
        <p:nvSpPr>
          <p:cNvPr id="6" name="テキスト ボックス 5">
            <a:extLst>
              <a:ext uri="{FF2B5EF4-FFF2-40B4-BE49-F238E27FC236}">
                <a16:creationId xmlns:a16="http://schemas.microsoft.com/office/drawing/2014/main" id="{D61ACDEE-6181-22EF-72A1-E5EDA97486BD}"/>
              </a:ext>
            </a:extLst>
          </p:cNvPr>
          <p:cNvSpPr txBox="1"/>
          <p:nvPr/>
        </p:nvSpPr>
        <p:spPr>
          <a:xfrm>
            <a:off x="2364921" y="321926"/>
            <a:ext cx="7228113" cy="1077218"/>
          </a:xfrm>
          <a:prstGeom prst="rect">
            <a:avLst/>
          </a:prstGeom>
          <a:noFill/>
        </p:spPr>
        <p:txBody>
          <a:bodyPr wrap="square">
            <a:spAutoFit/>
          </a:bodyPr>
          <a:lstStyle/>
          <a:p>
            <a:r>
              <a:rPr lang="ja-JP" altLang="en-US" sz="3200" b="1" dirty="0">
                <a:latin typeface="メイリオ" panose="020B0604030504040204" pitchFamily="50" charset="-128"/>
                <a:ea typeface="メイリオ" panose="020B0604030504040204" pitchFamily="50" charset="-128"/>
              </a:rPr>
              <a:t>カスタマー・ハラスメント防止対策 </a:t>
            </a:r>
            <a:endParaRPr kumimoji="1" lang="ja-JP" altLang="en-US" sz="3200" b="1" dirty="0">
              <a:latin typeface="メイリオ" panose="020B0604030504040204" pitchFamily="50" charset="-128"/>
              <a:ea typeface="メイリオ" panose="020B0604030504040204" pitchFamily="50" charset="-128"/>
            </a:endParaRPr>
          </a:p>
          <a:p>
            <a:r>
              <a:rPr lang="ja-JP" altLang="en-US" sz="3200" b="1" dirty="0">
                <a:latin typeface="メイリオ" panose="020B0604030504040204" pitchFamily="50" charset="-128"/>
                <a:ea typeface="メイリオ" panose="020B0604030504040204" pitchFamily="50" charset="-128"/>
              </a:rPr>
              <a:t>　　美容業界向けマニュアル</a:t>
            </a:r>
            <a:r>
              <a:rPr lang="en-US" altLang="ja-JP" sz="3200" b="1" dirty="0">
                <a:latin typeface="メイリオ" panose="020B0604030504040204" pitchFamily="50" charset="-128"/>
                <a:ea typeface="メイリオ" panose="020B0604030504040204" pitchFamily="50" charset="-128"/>
              </a:rPr>
              <a:t> </a:t>
            </a:r>
            <a:r>
              <a:rPr lang="en-US" altLang="ja-JP" sz="2800" b="1" dirty="0">
                <a:latin typeface="メイリオ" panose="020B0604030504040204" pitchFamily="50" charset="-128"/>
                <a:ea typeface="メイリオ" panose="020B0604030504040204" pitchFamily="50" charset="-128"/>
              </a:rPr>
              <a:t>5P</a:t>
            </a:r>
            <a:r>
              <a:rPr lang="ja-JP" altLang="en-US" sz="2800" b="1" dirty="0">
                <a:latin typeface="メイリオ" panose="020B0604030504040204" pitchFamily="50" charset="-128"/>
                <a:ea typeface="メイリオ" panose="020B0604030504040204" pitchFamily="50" charset="-128"/>
              </a:rPr>
              <a:t>より②</a:t>
            </a:r>
          </a:p>
        </p:txBody>
      </p:sp>
    </p:spTree>
    <p:extLst>
      <p:ext uri="{BB962C8B-B14F-4D97-AF65-F5344CB8AC3E}">
        <p14:creationId xmlns:p14="http://schemas.microsoft.com/office/powerpoint/2010/main" val="115146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7A931-7DD7-D978-CEB9-141295635FC0}"/>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82D7B404-1B62-0472-EFA8-F89E9F81D255}"/>
              </a:ext>
            </a:extLst>
          </p:cNvPr>
          <p:cNvSpPr/>
          <p:nvPr/>
        </p:nvSpPr>
        <p:spPr>
          <a:xfrm>
            <a:off x="468085" y="2085243"/>
            <a:ext cx="10967355" cy="4229941"/>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22A3DEDB-B467-318E-377E-3888AF0CE958}"/>
              </a:ext>
            </a:extLst>
          </p:cNvPr>
          <p:cNvSpPr>
            <a:spLocks noGrp="1"/>
          </p:cNvSpPr>
          <p:nvPr>
            <p:ph type="ctrTitle"/>
          </p:nvPr>
        </p:nvSpPr>
        <p:spPr>
          <a:xfrm>
            <a:off x="557892" y="1595908"/>
            <a:ext cx="10624456" cy="807601"/>
          </a:xfrm>
        </p:spPr>
        <p:txBody>
          <a:bodyPr>
            <a:noAutofit/>
          </a:bodyPr>
          <a:lstStyle/>
          <a:p>
            <a:br>
              <a:rPr lang="ja-JP" altLang="ja-JP" dirty="0"/>
            </a:br>
            <a:endParaRPr kumimoji="1" lang="ja-JP" altLang="en-US" sz="36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F5C684E9-F502-57BA-4F6B-04B62B11581E}"/>
              </a:ext>
            </a:extLst>
          </p:cNvPr>
          <p:cNvSpPr>
            <a:spLocks noGrp="1"/>
          </p:cNvSpPr>
          <p:nvPr>
            <p:ph type="sldNum" sz="quarter" idx="12"/>
          </p:nvPr>
        </p:nvSpPr>
        <p:spPr>
          <a:xfrm>
            <a:off x="8610600" y="6331059"/>
            <a:ext cx="2743200" cy="365125"/>
          </a:xfrm>
        </p:spPr>
        <p:txBody>
          <a:bodyPr/>
          <a:lstStyle/>
          <a:p>
            <a:fld id="{4C63D3D3-A852-4B12-BA5F-30AF14C5E5BB}" type="slidenum">
              <a:rPr kumimoji="1" lang="ja-JP" altLang="en-US" smtClean="0"/>
              <a:t>22</a:t>
            </a:fld>
            <a:endParaRPr kumimoji="1" lang="ja-JP" altLang="en-US" dirty="0"/>
          </a:p>
        </p:txBody>
      </p:sp>
      <p:sp>
        <p:nvSpPr>
          <p:cNvPr id="4" name="テキスト ボックス 3">
            <a:extLst>
              <a:ext uri="{FF2B5EF4-FFF2-40B4-BE49-F238E27FC236}">
                <a16:creationId xmlns:a16="http://schemas.microsoft.com/office/drawing/2014/main" id="{A51EF4DF-B0B9-32E2-9DA2-DD95697A790B}"/>
              </a:ext>
            </a:extLst>
          </p:cNvPr>
          <p:cNvSpPr txBox="1"/>
          <p:nvPr/>
        </p:nvSpPr>
        <p:spPr>
          <a:xfrm>
            <a:off x="643616" y="2373607"/>
            <a:ext cx="10616291" cy="4124206"/>
          </a:xfrm>
          <a:prstGeom prst="rect">
            <a:avLst/>
          </a:prstGeom>
          <a:noFill/>
        </p:spPr>
        <p:txBody>
          <a:bodyPr wrap="square" rtlCol="0">
            <a:spAutoFit/>
          </a:bodyPr>
          <a:lstStyle/>
          <a:p>
            <a:pPr lvl="0"/>
            <a:r>
              <a:rPr lang="ja-JP" altLang="ja-JP" sz="2000" b="1" dirty="0">
                <a:latin typeface="メイリオ" panose="020B0604030504040204" pitchFamily="50" charset="-128"/>
                <a:ea typeface="メイリオ" panose="020B0604030504040204" pitchFamily="50" charset="-128"/>
              </a:rPr>
              <a:t>顧客等への対応内容を可能な限り詳細に記録する。</a:t>
            </a:r>
          </a:p>
          <a:p>
            <a:pPr lvl="0"/>
            <a:r>
              <a:rPr lang="ja-JP" altLang="ja-JP" sz="2000" b="1" dirty="0">
                <a:latin typeface="メイリオ" panose="020B0604030504040204" pitchFamily="50" charset="-128"/>
                <a:ea typeface="メイリオ" panose="020B0604030504040204" pitchFamily="50" charset="-128"/>
              </a:rPr>
              <a:t>対応内容は速やかに部署内で情報共有する。</a:t>
            </a:r>
          </a:p>
          <a:p>
            <a:pPr lvl="0"/>
            <a:r>
              <a:rPr lang="ja-JP" altLang="ja-JP" sz="2000" b="1" dirty="0">
                <a:latin typeface="メイリオ" panose="020B0604030504040204" pitchFamily="50" charset="-128"/>
                <a:ea typeface="メイリオ" panose="020B0604030504040204" pitchFamily="50" charset="-128"/>
              </a:rPr>
              <a:t>顧客等との会話を録音（※）する。</a:t>
            </a:r>
          </a:p>
          <a:p>
            <a:r>
              <a:rPr lang="ja-JP" altLang="ja-JP" sz="2000" b="1" dirty="0">
                <a:latin typeface="メイリオ" panose="020B0604030504040204" pitchFamily="50" charset="-128"/>
                <a:ea typeface="メイリオ" panose="020B0604030504040204" pitchFamily="50" charset="-128"/>
              </a:rPr>
              <a:t>※トラブルを避けるため、事前承諾を得ることが望ましいが、同意を得ない録音でも直ちに違法と判断されることはない。</a:t>
            </a:r>
          </a:p>
          <a:p>
            <a:pPr lvl="0"/>
            <a:r>
              <a:rPr lang="ja-JP" altLang="ja-JP" sz="2000" b="1" dirty="0">
                <a:latin typeface="メイリオ" panose="020B0604030504040204" pitchFamily="50" charset="-128"/>
                <a:ea typeface="メイリオ" panose="020B0604030504040204" pitchFamily="50" charset="-128"/>
              </a:rPr>
              <a:t>顧客等が同じ話を何度も繰り返す場合、記録を基にいつ、何回、何を回答（説明）しているかを具体的に伝え、経過を把握して対応していることを示す。</a:t>
            </a:r>
          </a:p>
          <a:p>
            <a:pPr lvl="0"/>
            <a:r>
              <a:rPr lang="ja-JP" altLang="ja-JP" sz="2000" b="1" dirty="0">
                <a:latin typeface="メイリオ" panose="020B0604030504040204" pitchFamily="50" charset="-128"/>
                <a:ea typeface="メイリオ" panose="020B0604030504040204" pitchFamily="50" charset="-128"/>
              </a:rPr>
              <a:t>インターネット上でのクレーム対応の場合、書き込まれた内容を正確に記録し証拠として残す。記録内容は、投稿者の属性、対応年月日・時間、要求内容、対応状況などで、投稿者のプロフィールやリンク、関連するやり取りも保存する。</a:t>
            </a:r>
          </a:p>
          <a:p>
            <a:pPr lvl="0"/>
            <a:r>
              <a:rPr lang="ja-JP" altLang="ja-JP" sz="2000" b="1" dirty="0">
                <a:latin typeface="メイリオ" panose="020B0604030504040204" pitchFamily="50" charset="-128"/>
                <a:ea typeface="メイリオ" panose="020B0604030504040204" pitchFamily="50" charset="-128"/>
              </a:rPr>
              <a:t>ＳＮＳ・口コミサイトの投稿やメッセージはすぐに削除される可能性があるため、スクリーンショット等を活用し保存する。</a:t>
            </a:r>
          </a:p>
          <a:p>
            <a:endParaRPr lang="en-US" altLang="ja-JP" sz="2200" b="1"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5586D477-2C32-D544-EA6C-7BD67EEC1DDB}"/>
              </a:ext>
            </a:extLst>
          </p:cNvPr>
          <p:cNvSpPr txBox="1"/>
          <p:nvPr/>
        </p:nvSpPr>
        <p:spPr>
          <a:xfrm>
            <a:off x="1009652" y="1529099"/>
            <a:ext cx="11244943" cy="523220"/>
          </a:xfrm>
          <a:prstGeom prst="rect">
            <a:avLst/>
          </a:prstGeom>
          <a:noFill/>
        </p:spPr>
        <p:txBody>
          <a:bodyPr wrap="square">
            <a:spAutoFit/>
          </a:bodyPr>
          <a:lstStyle/>
          <a:p>
            <a:r>
              <a:rPr lang="ja-JP" altLang="en-US" sz="2800" b="1" dirty="0">
                <a:latin typeface="メイリオ" panose="020B0604030504040204" pitchFamily="50" charset="-128"/>
                <a:ea typeface="メイリオ" panose="020B0604030504040204" pitchFamily="50" charset="-128"/>
              </a:rPr>
              <a:t>スタッフを守るための対策 </a:t>
            </a:r>
            <a:r>
              <a:rPr lang="ja-JP" altLang="en-US" sz="2800" b="1" dirty="0">
                <a:solidFill>
                  <a:srgbClr val="FF0000"/>
                </a:solidFill>
                <a:latin typeface="メイリオ" panose="020B0604030504040204" pitchFamily="50" charset="-128"/>
                <a:ea typeface="メイリオ" panose="020B0604030504040204" pitchFamily="50" charset="-128"/>
              </a:rPr>
              <a:t>③</a:t>
            </a:r>
            <a:r>
              <a:rPr lang="ja-JP" altLang="ja-JP" sz="2800" b="1" dirty="0">
                <a:solidFill>
                  <a:srgbClr val="FF0000"/>
                </a:solidFill>
                <a:latin typeface="メイリオ" panose="020B0604030504040204" pitchFamily="50" charset="-128"/>
                <a:ea typeface="メイリオ" panose="020B0604030504040204" pitchFamily="50" charset="-128"/>
              </a:rPr>
              <a:t>対応内容を記録・情報共有す</a:t>
            </a:r>
          </a:p>
        </p:txBody>
      </p:sp>
      <p:sp>
        <p:nvSpPr>
          <p:cNvPr id="6" name="テキスト ボックス 5">
            <a:extLst>
              <a:ext uri="{FF2B5EF4-FFF2-40B4-BE49-F238E27FC236}">
                <a16:creationId xmlns:a16="http://schemas.microsoft.com/office/drawing/2014/main" id="{2F43D6BF-BA34-F63A-8D2A-EBF2BF85D1E6}"/>
              </a:ext>
            </a:extLst>
          </p:cNvPr>
          <p:cNvSpPr txBox="1"/>
          <p:nvPr/>
        </p:nvSpPr>
        <p:spPr>
          <a:xfrm>
            <a:off x="2256063" y="452841"/>
            <a:ext cx="7228113" cy="1077218"/>
          </a:xfrm>
          <a:prstGeom prst="rect">
            <a:avLst/>
          </a:prstGeom>
          <a:noFill/>
        </p:spPr>
        <p:txBody>
          <a:bodyPr wrap="square">
            <a:spAutoFit/>
          </a:bodyPr>
          <a:lstStyle/>
          <a:p>
            <a:r>
              <a:rPr lang="ja-JP" altLang="en-US" sz="3200" b="1" dirty="0">
                <a:latin typeface="メイリオ" panose="020B0604030504040204" pitchFamily="50" charset="-128"/>
                <a:ea typeface="メイリオ" panose="020B0604030504040204" pitchFamily="50" charset="-128"/>
              </a:rPr>
              <a:t>カスタマー・ハラスメント防止対策 </a:t>
            </a:r>
            <a:endParaRPr kumimoji="1" lang="ja-JP" altLang="en-US" sz="3200" b="1" dirty="0">
              <a:latin typeface="メイリオ" panose="020B0604030504040204" pitchFamily="50" charset="-128"/>
              <a:ea typeface="メイリオ" panose="020B0604030504040204" pitchFamily="50" charset="-128"/>
            </a:endParaRPr>
          </a:p>
          <a:p>
            <a:r>
              <a:rPr lang="ja-JP" altLang="en-US" sz="3200" b="1" dirty="0">
                <a:latin typeface="メイリオ" panose="020B0604030504040204" pitchFamily="50" charset="-128"/>
                <a:ea typeface="メイリオ" panose="020B0604030504040204" pitchFamily="50" charset="-128"/>
              </a:rPr>
              <a:t>　　美容界向けマニュアル</a:t>
            </a:r>
            <a:r>
              <a:rPr lang="en-US" altLang="ja-JP" sz="3200" b="1" dirty="0">
                <a:latin typeface="メイリオ" panose="020B0604030504040204" pitchFamily="50" charset="-128"/>
                <a:ea typeface="メイリオ" panose="020B0604030504040204" pitchFamily="50" charset="-128"/>
              </a:rPr>
              <a:t> </a:t>
            </a:r>
            <a:r>
              <a:rPr lang="en-US" altLang="ja-JP" sz="2800" b="1" dirty="0">
                <a:latin typeface="メイリオ" panose="020B0604030504040204" pitchFamily="50" charset="-128"/>
                <a:ea typeface="メイリオ" panose="020B0604030504040204" pitchFamily="50" charset="-128"/>
              </a:rPr>
              <a:t>13P</a:t>
            </a:r>
            <a:r>
              <a:rPr lang="ja-JP" altLang="en-US" sz="2800" b="1" dirty="0">
                <a:latin typeface="メイリオ" panose="020B0604030504040204" pitchFamily="50" charset="-128"/>
                <a:ea typeface="メイリオ" panose="020B0604030504040204" pitchFamily="50" charset="-128"/>
              </a:rPr>
              <a:t>より③</a:t>
            </a:r>
          </a:p>
        </p:txBody>
      </p:sp>
    </p:spTree>
    <p:extLst>
      <p:ext uri="{BB962C8B-B14F-4D97-AF65-F5344CB8AC3E}">
        <p14:creationId xmlns:p14="http://schemas.microsoft.com/office/powerpoint/2010/main" val="29350003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F310AB1F-9280-E4C4-5D07-34854EBAFE3C}"/>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9E16D5D-0C2B-4048-8571-62678AE9A5F1}"/>
              </a:ext>
            </a:extLst>
          </p:cNvPr>
          <p:cNvSpPr>
            <a:spLocks noGrp="1"/>
          </p:cNvSpPr>
          <p:nvPr>
            <p:ph idx="1"/>
          </p:nvPr>
        </p:nvSpPr>
        <p:spPr>
          <a:xfrm>
            <a:off x="1654631" y="2707369"/>
            <a:ext cx="8708570" cy="819604"/>
          </a:xfrm>
        </p:spPr>
        <p:txBody>
          <a:bodyPr>
            <a:noAutofit/>
          </a:bodyPr>
          <a:lstStyle/>
          <a:p>
            <a:pPr marL="0" indent="0">
              <a:buNone/>
            </a:pPr>
            <a:r>
              <a:rPr lang="ja-JP" altLang="en-US" sz="6600" dirty="0">
                <a:latin typeface="HGP創英角ﾎﾟｯﾌﾟ体" panose="040B0A00000000000000" pitchFamily="50" charset="-128"/>
                <a:ea typeface="HGP創英角ﾎﾟｯﾌﾟ体" panose="040B0A00000000000000" pitchFamily="50" charset="-128"/>
              </a:rPr>
              <a:t>ありがとうございました </a:t>
            </a:r>
            <a:endParaRPr kumimoji="1" lang="ja-JP" altLang="en-US" sz="6600" dirty="0">
              <a:latin typeface="HGP創英角ﾎﾟｯﾌﾟ体" panose="040B0A00000000000000" pitchFamily="50" charset="-128"/>
              <a:ea typeface="HGP創英角ﾎﾟｯﾌﾟ体" panose="040B0A00000000000000" pitchFamily="50" charset="-128"/>
            </a:endParaRPr>
          </a:p>
        </p:txBody>
      </p:sp>
      <p:sp>
        <p:nvSpPr>
          <p:cNvPr id="4" name="スライド番号プレースホルダー 3">
            <a:extLst>
              <a:ext uri="{FF2B5EF4-FFF2-40B4-BE49-F238E27FC236}">
                <a16:creationId xmlns:a16="http://schemas.microsoft.com/office/drawing/2014/main" id="{4872BABC-4574-92A6-F8FC-F024C1D7B365}"/>
              </a:ext>
            </a:extLst>
          </p:cNvPr>
          <p:cNvSpPr>
            <a:spLocks noGrp="1"/>
          </p:cNvSpPr>
          <p:nvPr>
            <p:ph type="sldNum" sz="quarter" idx="12"/>
          </p:nvPr>
        </p:nvSpPr>
        <p:spPr/>
        <p:txBody>
          <a:bodyPr/>
          <a:lstStyle/>
          <a:p>
            <a:fld id="{4C63D3D3-A852-4B12-BA5F-30AF14C5E5BB}" type="slidenum">
              <a:rPr kumimoji="1" lang="ja-JP" altLang="en-US" smtClean="0"/>
              <a:t>23</a:t>
            </a:fld>
            <a:endParaRPr kumimoji="1" lang="ja-JP" altLang="en-US"/>
          </a:p>
        </p:txBody>
      </p:sp>
    </p:spTree>
    <p:extLst>
      <p:ext uri="{BB962C8B-B14F-4D97-AF65-F5344CB8AC3E}">
        <p14:creationId xmlns:p14="http://schemas.microsoft.com/office/powerpoint/2010/main" val="958840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9D027D3B-8D19-9868-BB61-66E9D5DC0754}"/>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48C68C6-03A2-F28F-C492-4AD446AC5CAF}"/>
              </a:ext>
            </a:extLst>
          </p:cNvPr>
          <p:cNvSpPr>
            <a:spLocks noGrp="1"/>
          </p:cNvSpPr>
          <p:nvPr>
            <p:ph type="sldNum" sz="quarter" idx="12"/>
          </p:nvPr>
        </p:nvSpPr>
        <p:spPr/>
        <p:txBody>
          <a:bodyPr/>
          <a:lstStyle/>
          <a:p>
            <a:fld id="{4C63D3D3-A852-4B12-BA5F-30AF14C5E5BB}" type="slidenum">
              <a:rPr kumimoji="1" lang="ja-JP" altLang="en-US" smtClean="0"/>
              <a:t>3</a:t>
            </a:fld>
            <a:endParaRPr kumimoji="1" lang="ja-JP" altLang="en-US"/>
          </a:p>
        </p:txBody>
      </p:sp>
      <p:sp>
        <p:nvSpPr>
          <p:cNvPr id="7" name="テキスト ボックス 6">
            <a:extLst>
              <a:ext uri="{FF2B5EF4-FFF2-40B4-BE49-F238E27FC236}">
                <a16:creationId xmlns:a16="http://schemas.microsoft.com/office/drawing/2014/main" id="{D14F24C1-205D-5A98-78DF-12823217FEE4}"/>
              </a:ext>
            </a:extLst>
          </p:cNvPr>
          <p:cNvSpPr txBox="1"/>
          <p:nvPr/>
        </p:nvSpPr>
        <p:spPr>
          <a:xfrm>
            <a:off x="2737755" y="542816"/>
            <a:ext cx="7347857" cy="584775"/>
          </a:xfrm>
          <a:prstGeom prst="rect">
            <a:avLst/>
          </a:prstGeom>
          <a:noFill/>
        </p:spPr>
        <p:txBody>
          <a:bodyPr wrap="square">
            <a:spAutoFit/>
          </a:bodyPr>
          <a:lstStyle/>
          <a:p>
            <a:r>
              <a:rPr lang="ja-JP" altLang="en-US" sz="3200" dirty="0">
                <a:latin typeface="メイリオ" panose="020B0604030504040204" pitchFamily="50" charset="-128"/>
                <a:ea typeface="メイリオ" panose="020B0604030504040204" pitchFamily="50" charset="-128"/>
              </a:rPr>
              <a:t>カスタマーハラスメント防止対策</a:t>
            </a:r>
          </a:p>
        </p:txBody>
      </p:sp>
      <p:sp>
        <p:nvSpPr>
          <p:cNvPr id="8" name="タイトル 1">
            <a:extLst>
              <a:ext uri="{FF2B5EF4-FFF2-40B4-BE49-F238E27FC236}">
                <a16:creationId xmlns:a16="http://schemas.microsoft.com/office/drawing/2014/main" id="{346682F6-6902-27B6-7707-5D58DAA65DCB}"/>
              </a:ext>
            </a:extLst>
          </p:cNvPr>
          <p:cNvSpPr txBox="1">
            <a:spLocks/>
          </p:cNvSpPr>
          <p:nvPr/>
        </p:nvSpPr>
        <p:spPr>
          <a:xfrm>
            <a:off x="5344884" y="1246588"/>
            <a:ext cx="1502231" cy="6749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600" b="1" dirty="0">
                <a:latin typeface="メイリオ" panose="020B0604030504040204" pitchFamily="50" charset="-128"/>
                <a:ea typeface="メイリオ" panose="020B0604030504040204" pitchFamily="50" charset="-128"/>
              </a:rPr>
              <a:t>目次</a:t>
            </a:r>
          </a:p>
        </p:txBody>
      </p:sp>
      <p:sp>
        <p:nvSpPr>
          <p:cNvPr id="9" name="四角形: 角を丸くする 8">
            <a:extLst>
              <a:ext uri="{FF2B5EF4-FFF2-40B4-BE49-F238E27FC236}">
                <a16:creationId xmlns:a16="http://schemas.microsoft.com/office/drawing/2014/main" id="{D9ABA6BE-7755-9160-D3D3-B1F69561C6C3}"/>
              </a:ext>
            </a:extLst>
          </p:cNvPr>
          <p:cNvSpPr/>
          <p:nvPr/>
        </p:nvSpPr>
        <p:spPr>
          <a:xfrm>
            <a:off x="859968" y="2040498"/>
            <a:ext cx="10374089" cy="4066387"/>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05E9CDC4-80A5-5C0C-24F5-FD0888C8C14B}"/>
              </a:ext>
            </a:extLst>
          </p:cNvPr>
          <p:cNvSpPr txBox="1"/>
          <p:nvPr/>
        </p:nvSpPr>
        <p:spPr>
          <a:xfrm>
            <a:off x="1039583" y="2498001"/>
            <a:ext cx="10744199" cy="3600986"/>
          </a:xfrm>
          <a:prstGeom prst="rect">
            <a:avLst/>
          </a:prstGeom>
          <a:noFill/>
        </p:spPr>
        <p:txBody>
          <a:bodyPr wrap="square" rtlCol="0">
            <a:spAutoFit/>
          </a:bodyPr>
          <a:lstStyle/>
          <a:p>
            <a:r>
              <a:rPr lang="en-US" altLang="ja-JP" sz="3400" b="1" dirty="0">
                <a:latin typeface="メイリオ" panose="020B0604030504040204" pitchFamily="50" charset="-128"/>
                <a:ea typeface="メイリオ" panose="020B0604030504040204" pitchFamily="50" charset="-128"/>
              </a:rPr>
              <a:t>1.</a:t>
            </a:r>
            <a:r>
              <a:rPr lang="ja-JP" altLang="en-US" sz="3400" b="1" dirty="0">
                <a:latin typeface="メイリオ" panose="020B0604030504040204" pitchFamily="50" charset="-128"/>
                <a:ea typeface="メイリオ" panose="020B0604030504040204" pitchFamily="50" charset="-128"/>
              </a:rPr>
              <a:t>カスタマーハラスメント防止対策の必要性</a:t>
            </a:r>
            <a:endParaRPr lang="en-US" altLang="ja-JP" sz="3400" b="1" dirty="0">
              <a:latin typeface="メイリオ" panose="020B0604030504040204" pitchFamily="50" charset="-128"/>
              <a:ea typeface="メイリオ" panose="020B0604030504040204" pitchFamily="50" charset="-128"/>
            </a:endParaRPr>
          </a:p>
          <a:p>
            <a:r>
              <a:rPr lang="en-US" altLang="ja-JP" sz="3400" b="1" dirty="0">
                <a:latin typeface="メイリオ" panose="020B0604030504040204" pitchFamily="50" charset="-128"/>
                <a:ea typeface="メイリオ" panose="020B0604030504040204" pitchFamily="50" charset="-128"/>
              </a:rPr>
              <a:t>2.</a:t>
            </a:r>
            <a:r>
              <a:rPr lang="ja-JP" altLang="ja-JP" sz="3400" b="1" dirty="0">
                <a:latin typeface="メイリオ" panose="020B0604030504040204" pitchFamily="50" charset="-128"/>
                <a:ea typeface="メイリオ" panose="020B0604030504040204" pitchFamily="50" charset="-128"/>
              </a:rPr>
              <a:t>カスハラ事例</a:t>
            </a:r>
            <a:r>
              <a:rPr lang="ja-JP" altLang="en-US" sz="3400" b="1" dirty="0">
                <a:latin typeface="メイリオ" panose="020B0604030504040204" pitchFamily="50" charset="-128"/>
                <a:ea typeface="メイリオ" panose="020B0604030504040204" pitchFamily="50" charset="-128"/>
              </a:rPr>
              <a:t>（美容室、</a:t>
            </a:r>
            <a:r>
              <a:rPr lang="ja-JP" altLang="ja-JP" sz="3400" b="1" dirty="0">
                <a:latin typeface="メイリオ" panose="020B0604030504040204" pitchFamily="50" charset="-128"/>
                <a:ea typeface="メイリオ" panose="020B0604030504040204" pitchFamily="50" charset="-128"/>
              </a:rPr>
              <a:t>結婚式</a:t>
            </a:r>
            <a:r>
              <a:rPr lang="ja-JP" altLang="en-US" sz="3400" b="1" dirty="0">
                <a:latin typeface="メイリオ" panose="020B0604030504040204" pitchFamily="50" charset="-128"/>
                <a:ea typeface="メイリオ" panose="020B0604030504040204" pitchFamily="50" charset="-128"/>
              </a:rPr>
              <a:t>、訪問美容）</a:t>
            </a:r>
            <a:endParaRPr lang="en-US" altLang="ja-JP" sz="3400" b="1" dirty="0">
              <a:latin typeface="メイリオ" panose="020B0604030504040204" pitchFamily="50" charset="-128"/>
              <a:ea typeface="メイリオ" panose="020B0604030504040204" pitchFamily="50" charset="-128"/>
            </a:endParaRPr>
          </a:p>
          <a:p>
            <a:r>
              <a:rPr lang="en-US" altLang="ja-JP" sz="3400" b="1" dirty="0">
                <a:latin typeface="メイリオ" panose="020B0604030504040204" pitchFamily="50" charset="-128"/>
                <a:ea typeface="メイリオ" panose="020B0604030504040204" pitchFamily="50" charset="-128"/>
              </a:rPr>
              <a:t>3.</a:t>
            </a:r>
            <a:r>
              <a:rPr lang="ja-JP" altLang="en-US" sz="3400" b="1" dirty="0">
                <a:latin typeface="メイリオ" panose="020B0604030504040204" pitchFamily="50" charset="-128"/>
                <a:ea typeface="メイリオ" panose="020B0604030504040204" pitchFamily="50" charset="-128"/>
              </a:rPr>
              <a:t>美容業の</a:t>
            </a:r>
            <a:r>
              <a:rPr lang="ja-JP" altLang="ja-JP" sz="3400" b="1" dirty="0">
                <a:latin typeface="メイリオ" panose="020B0604030504040204" pitchFamily="50" charset="-128"/>
                <a:ea typeface="メイリオ" panose="020B0604030504040204" pitchFamily="50" charset="-128"/>
              </a:rPr>
              <a:t>カスタマーハラスメント防止対策</a:t>
            </a:r>
            <a:endParaRPr lang="en-US" altLang="ja-JP" sz="3400" b="1" dirty="0">
              <a:latin typeface="メイリオ" panose="020B0604030504040204" pitchFamily="50" charset="-128"/>
              <a:ea typeface="メイリオ" panose="020B0604030504040204" pitchFamily="50" charset="-128"/>
            </a:endParaRPr>
          </a:p>
          <a:p>
            <a:r>
              <a:rPr lang="en-US" altLang="ja-JP" sz="3400" b="1" dirty="0">
                <a:latin typeface="メイリオ" panose="020B0604030504040204" pitchFamily="50" charset="-128"/>
                <a:ea typeface="メイリオ" panose="020B0604030504040204" pitchFamily="50" charset="-128"/>
              </a:rPr>
              <a:t>4.</a:t>
            </a:r>
            <a:r>
              <a:rPr lang="ja-JP" altLang="en-US" sz="3600" b="1" dirty="0">
                <a:latin typeface="メイリオ" panose="020B0604030504040204" pitchFamily="50" charset="-128"/>
                <a:ea typeface="メイリオ" panose="020B0604030504040204" pitchFamily="50" charset="-128"/>
              </a:rPr>
              <a:t>東京都カスタマー・ハラスメント防止条例 </a:t>
            </a:r>
            <a:endParaRPr lang="en-US" altLang="ja-JP" sz="3400" b="1" dirty="0">
              <a:latin typeface="メイリオ" panose="020B0604030504040204" pitchFamily="50" charset="-128"/>
              <a:ea typeface="メイリオ" panose="020B0604030504040204" pitchFamily="50" charset="-128"/>
            </a:endParaRPr>
          </a:p>
          <a:p>
            <a:r>
              <a:rPr lang="en-US" altLang="ja-JP" sz="3400" b="1" dirty="0">
                <a:latin typeface="メイリオ" panose="020B0604030504040204" pitchFamily="50" charset="-128"/>
                <a:ea typeface="メイリオ" panose="020B0604030504040204" pitchFamily="50" charset="-128"/>
              </a:rPr>
              <a:t>5.</a:t>
            </a:r>
            <a:r>
              <a:rPr lang="ja-JP" altLang="en-US" sz="3600" b="1" dirty="0">
                <a:latin typeface="メイリオ" panose="020B0604030504040204" pitchFamily="50" charset="-128"/>
                <a:ea typeface="メイリオ" panose="020B0604030504040204" pitchFamily="50" charset="-128"/>
              </a:rPr>
              <a:t>カスタマー・ハラスメント防止対策 </a:t>
            </a:r>
            <a:endParaRPr kumimoji="1" lang="ja-JP" altLang="en-US" sz="3600" b="1" dirty="0">
              <a:latin typeface="メイリオ" panose="020B0604030504040204" pitchFamily="50" charset="-128"/>
              <a:ea typeface="メイリオ" panose="020B0604030504040204" pitchFamily="50" charset="-128"/>
            </a:endParaRPr>
          </a:p>
          <a:p>
            <a:r>
              <a:rPr lang="ja-JP" altLang="en-US" sz="3600" b="1" dirty="0">
                <a:latin typeface="メイリオ" panose="020B0604030504040204" pitchFamily="50" charset="-128"/>
                <a:ea typeface="メイリオ" panose="020B0604030504040204" pitchFamily="50" charset="-128"/>
              </a:rPr>
              <a:t>　美容業界向けマニュアル</a:t>
            </a:r>
            <a:endParaRPr kumimoji="1" lang="en-US" altLang="ja-JP" sz="3400" b="1" dirty="0">
              <a:latin typeface="メイリオ" panose="020B0604030504040204" pitchFamily="50" charset="-128"/>
              <a:ea typeface="メイリオ" panose="020B0604030504040204" pitchFamily="50" charset="-128"/>
            </a:endParaRPr>
          </a:p>
          <a:p>
            <a:endParaRPr kumimoji="1" lang="ja-JP" altLang="en-US" dirty="0"/>
          </a:p>
        </p:txBody>
      </p:sp>
    </p:spTree>
    <p:extLst>
      <p:ext uri="{BB962C8B-B14F-4D97-AF65-F5344CB8AC3E}">
        <p14:creationId xmlns:p14="http://schemas.microsoft.com/office/powerpoint/2010/main" val="3944107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98E9E-6CE2-FCE3-0C9C-18378D27CAD1}"/>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E10A2B43-1243-B71D-7FEC-9EA016EDF777}"/>
              </a:ext>
            </a:extLst>
          </p:cNvPr>
          <p:cNvSpPr/>
          <p:nvPr/>
        </p:nvSpPr>
        <p:spPr>
          <a:xfrm>
            <a:off x="859968" y="2040499"/>
            <a:ext cx="10374089" cy="265124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4AD4439A-CA44-2126-4E4A-A09A0783FE3D}"/>
              </a:ext>
            </a:extLst>
          </p:cNvPr>
          <p:cNvSpPr>
            <a:spLocks noGrp="1"/>
          </p:cNvSpPr>
          <p:nvPr>
            <p:ph type="ctrTitle"/>
          </p:nvPr>
        </p:nvSpPr>
        <p:spPr>
          <a:xfrm>
            <a:off x="1132112" y="1094941"/>
            <a:ext cx="9710057" cy="674913"/>
          </a:xfrm>
        </p:spPr>
        <p:txBody>
          <a:bodyPr>
            <a:normAutofit/>
          </a:bodyPr>
          <a:lstStyle/>
          <a:p>
            <a:r>
              <a:rPr kumimoji="1" lang="ja-JP" altLang="en-US" sz="2800" b="1" u="sng" dirty="0">
                <a:latin typeface="メイリオ" panose="020B0604030504040204" pitchFamily="50" charset="-128"/>
                <a:ea typeface="メイリオ" panose="020B0604030504040204" pitchFamily="50" charset="-128"/>
              </a:rPr>
              <a:t>過去</a:t>
            </a:r>
            <a:r>
              <a:rPr kumimoji="1" lang="en-US" altLang="ja-JP" sz="2800" b="1" u="sng" dirty="0">
                <a:latin typeface="メイリオ" panose="020B0604030504040204" pitchFamily="50" charset="-128"/>
                <a:ea typeface="メイリオ" panose="020B0604030504040204" pitchFamily="50" charset="-128"/>
              </a:rPr>
              <a:t>3</a:t>
            </a:r>
            <a:r>
              <a:rPr kumimoji="1" lang="ja-JP" altLang="en-US" sz="2800" b="1" u="sng" dirty="0">
                <a:latin typeface="メイリオ" panose="020B0604030504040204" pitchFamily="50" charset="-128"/>
                <a:ea typeface="メイリオ" panose="020B0604030504040204" pitchFamily="50" charset="-128"/>
              </a:rPr>
              <a:t>年間に該当事例があった企業における事件件数の推移</a:t>
            </a:r>
          </a:p>
        </p:txBody>
      </p:sp>
      <p:sp>
        <p:nvSpPr>
          <p:cNvPr id="3" name="字幕 2">
            <a:extLst>
              <a:ext uri="{FF2B5EF4-FFF2-40B4-BE49-F238E27FC236}">
                <a16:creationId xmlns:a16="http://schemas.microsoft.com/office/drawing/2014/main" id="{B1D0C7A4-67EE-9DD4-4240-FCE5CE2EF529}"/>
              </a:ext>
            </a:extLst>
          </p:cNvPr>
          <p:cNvSpPr>
            <a:spLocks noGrp="1"/>
          </p:cNvSpPr>
          <p:nvPr>
            <p:ph type="subTitle" idx="1"/>
          </p:nvPr>
        </p:nvSpPr>
        <p:spPr>
          <a:xfrm>
            <a:off x="2911928" y="6315184"/>
            <a:ext cx="6760028" cy="512762"/>
          </a:xfrm>
        </p:spPr>
        <p:txBody>
          <a:bodyPr>
            <a:normAutofit fontScale="77500" lnSpcReduction="20000"/>
          </a:bodyPr>
          <a:lstStyle/>
          <a:p>
            <a:r>
              <a:rPr kumimoji="1" lang="ja-JP" altLang="en-US" b="1" dirty="0">
                <a:latin typeface="メイリオ" panose="020B0604030504040204" pitchFamily="50" charset="-128"/>
                <a:ea typeface="メイリオ" panose="020B0604030504040204" pitchFamily="50" charset="-128"/>
              </a:rPr>
              <a:t>令和</a:t>
            </a:r>
            <a:r>
              <a:rPr kumimoji="1" lang="en-US" altLang="ja-JP" b="1" dirty="0">
                <a:latin typeface="メイリオ" panose="020B0604030504040204" pitchFamily="50" charset="-128"/>
                <a:ea typeface="メイリオ" panose="020B0604030504040204" pitchFamily="50" charset="-128"/>
              </a:rPr>
              <a:t>5</a:t>
            </a:r>
            <a:r>
              <a:rPr lang="ja-JP" altLang="en-US" b="1" dirty="0">
                <a:latin typeface="メイリオ" panose="020B0604030504040204" pitchFamily="50" charset="-128"/>
                <a:ea typeface="メイリオ" panose="020B0604030504040204" pitchFamily="50" charset="-128"/>
              </a:rPr>
              <a:t>年度 </a:t>
            </a:r>
            <a:r>
              <a:rPr lang="en-US" altLang="ja-JP" b="1" dirty="0">
                <a:latin typeface="メイリオ" panose="020B0604030504040204" pitchFamily="50" charset="-128"/>
                <a:ea typeface="メイリオ" panose="020B0604030504040204" pitchFamily="50" charset="-128"/>
              </a:rPr>
              <a:t>『</a:t>
            </a:r>
            <a:r>
              <a:rPr lang="ja-JP" altLang="en-US" b="1" dirty="0">
                <a:latin typeface="メイリオ" panose="020B0604030504040204" pitchFamily="50" charset="-128"/>
                <a:ea typeface="メイリオ" panose="020B0604030504040204" pitchFamily="50" charset="-128"/>
              </a:rPr>
              <a:t>職場のハラスメントに関する実態調査</a:t>
            </a:r>
            <a:r>
              <a:rPr lang="en-US" altLang="ja-JP" b="1" dirty="0">
                <a:latin typeface="メイリオ" panose="020B0604030504040204" pitchFamily="50" charset="-128"/>
                <a:ea typeface="メイリオ" panose="020B0604030504040204" pitchFamily="50" charset="-128"/>
              </a:rPr>
              <a:t>』</a:t>
            </a:r>
            <a:r>
              <a:rPr lang="ja-JP" altLang="en-US" b="1" dirty="0">
                <a:latin typeface="メイリオ" panose="020B0604030504040204" pitchFamily="50" charset="-128"/>
                <a:ea typeface="メイリオ" panose="020B0604030504040204" pitchFamily="50" charset="-128"/>
              </a:rPr>
              <a:t>より</a:t>
            </a:r>
            <a:endParaRPr kumimoji="1" lang="ja-JP" altLang="en-US" b="1"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7705552B-8343-0372-520B-CBFF11260993}"/>
              </a:ext>
            </a:extLst>
          </p:cNvPr>
          <p:cNvSpPr>
            <a:spLocks noGrp="1"/>
          </p:cNvSpPr>
          <p:nvPr>
            <p:ph type="sldNum" sz="quarter" idx="12"/>
          </p:nvPr>
        </p:nvSpPr>
        <p:spPr/>
        <p:txBody>
          <a:bodyPr/>
          <a:lstStyle/>
          <a:p>
            <a:fld id="{4C63D3D3-A852-4B12-BA5F-30AF14C5E5BB}" type="slidenum">
              <a:rPr kumimoji="1" lang="ja-JP" altLang="en-US" smtClean="0"/>
              <a:t>4</a:t>
            </a:fld>
            <a:endParaRPr kumimoji="1" lang="ja-JP" altLang="en-US"/>
          </a:p>
        </p:txBody>
      </p:sp>
      <p:sp>
        <p:nvSpPr>
          <p:cNvPr id="4" name="テキスト ボックス 3">
            <a:extLst>
              <a:ext uri="{FF2B5EF4-FFF2-40B4-BE49-F238E27FC236}">
                <a16:creationId xmlns:a16="http://schemas.microsoft.com/office/drawing/2014/main" id="{E06BC516-995C-FDD1-0336-8AC729DD9916}"/>
              </a:ext>
            </a:extLst>
          </p:cNvPr>
          <p:cNvSpPr txBox="1"/>
          <p:nvPr/>
        </p:nvSpPr>
        <p:spPr>
          <a:xfrm>
            <a:off x="859969" y="1860069"/>
            <a:ext cx="10254344" cy="2954655"/>
          </a:xfrm>
          <a:prstGeom prst="rect">
            <a:avLst/>
          </a:prstGeom>
          <a:noFill/>
        </p:spPr>
        <p:txBody>
          <a:bodyPr wrap="square" rtlCol="0">
            <a:spAutoFit/>
          </a:bodyPr>
          <a:lstStyle/>
          <a:p>
            <a:endParaRPr lang="en-US" altLang="ja-JP" sz="2800" b="1" dirty="0"/>
          </a:p>
          <a:p>
            <a:r>
              <a:rPr lang="ja-JP" altLang="en-US" sz="2800" b="1" dirty="0">
                <a:latin typeface="メイリオ" panose="020B0604030504040204" pitchFamily="50" charset="-128"/>
                <a:ea typeface="メイリオ" panose="020B0604030504040204" pitchFamily="50" charset="-128"/>
              </a:rPr>
              <a:t>・</a:t>
            </a:r>
            <a:r>
              <a:rPr kumimoji="1" lang="ja-JP" altLang="en-US" sz="2800" b="1" dirty="0">
                <a:latin typeface="メイリオ" panose="020B0604030504040204" pitchFamily="50" charset="-128"/>
                <a:ea typeface="メイリオ" panose="020B0604030504040204" pitchFamily="50" charset="-128"/>
              </a:rPr>
              <a:t>パワハラ　</a:t>
            </a:r>
            <a:r>
              <a:rPr kumimoji="1" lang="en-US" altLang="ja-JP" sz="2800" b="1" dirty="0">
                <a:latin typeface="メイリオ" panose="020B0604030504040204" pitchFamily="50" charset="-128"/>
                <a:ea typeface="メイリオ" panose="020B0604030504040204" pitchFamily="50" charset="-128"/>
              </a:rPr>
              <a:t>13.4</a:t>
            </a:r>
          </a:p>
          <a:p>
            <a:r>
              <a:rPr kumimoji="1" lang="ja-JP" altLang="en-US" sz="2800" b="1" dirty="0">
                <a:latin typeface="メイリオ" panose="020B0604030504040204" pitchFamily="50" charset="-128"/>
                <a:ea typeface="メイリオ" panose="020B0604030504040204" pitchFamily="50" charset="-128"/>
              </a:rPr>
              <a:t>・セクハラ　</a:t>
            </a:r>
            <a:r>
              <a:rPr kumimoji="1" lang="en-US" altLang="ja-JP" sz="2800" b="1" dirty="0">
                <a:latin typeface="メイリオ" panose="020B0604030504040204" pitchFamily="50" charset="-128"/>
                <a:ea typeface="メイリオ" panose="020B0604030504040204" pitchFamily="50" charset="-128"/>
              </a:rPr>
              <a:t>10.4</a:t>
            </a:r>
          </a:p>
          <a:p>
            <a:r>
              <a:rPr lang="ja-JP" altLang="en-US" sz="2800" b="1" dirty="0">
                <a:latin typeface="メイリオ" panose="020B0604030504040204" pitchFamily="50" charset="-128"/>
                <a:ea typeface="メイリオ" panose="020B0604030504040204" pitchFamily="50" charset="-128"/>
              </a:rPr>
              <a:t>・妊娠・出産・育児休業等ハラスメント　</a:t>
            </a:r>
            <a:r>
              <a:rPr lang="en-US" altLang="ja-JP" sz="2800" b="1" dirty="0">
                <a:latin typeface="メイリオ" panose="020B0604030504040204" pitchFamily="50" charset="-128"/>
                <a:ea typeface="メイリオ" panose="020B0604030504040204" pitchFamily="50" charset="-128"/>
              </a:rPr>
              <a:t>8.3</a:t>
            </a:r>
          </a:p>
          <a:p>
            <a:r>
              <a:rPr lang="ja-JP" altLang="en-US" sz="2800" b="1" dirty="0">
                <a:latin typeface="メイリオ" panose="020B0604030504040204" pitchFamily="50" charset="-128"/>
                <a:ea typeface="メイリオ" panose="020B0604030504040204" pitchFamily="50" charset="-128"/>
              </a:rPr>
              <a:t>・介護休業等ハラスメント　</a:t>
            </a:r>
            <a:r>
              <a:rPr lang="en-US" altLang="ja-JP" sz="2800" b="1" dirty="0">
                <a:latin typeface="メイリオ" panose="020B0604030504040204" pitchFamily="50" charset="-128"/>
                <a:ea typeface="メイリオ" panose="020B0604030504040204" pitchFamily="50" charset="-128"/>
              </a:rPr>
              <a:t>7.8</a:t>
            </a:r>
          </a:p>
          <a:p>
            <a:r>
              <a:rPr lang="ja-JP" altLang="en-US" sz="2800" b="1" dirty="0">
                <a:latin typeface="メイリオ" panose="020B0604030504040204" pitchFamily="50" charset="-128"/>
                <a:ea typeface="メイリオ" panose="020B0604030504040204" pitchFamily="50" charset="-128"/>
              </a:rPr>
              <a:t>・顧客等からの著しい迷惑行為　</a:t>
            </a:r>
            <a:r>
              <a:rPr lang="en-US" altLang="ja-JP" sz="2800" b="1" dirty="0">
                <a:latin typeface="メイリオ" panose="020B0604030504040204" pitchFamily="50" charset="-128"/>
                <a:ea typeface="メイリオ" panose="020B0604030504040204" pitchFamily="50" charset="-128"/>
              </a:rPr>
              <a:t>22.6</a:t>
            </a:r>
          </a:p>
          <a:p>
            <a:endParaRPr kumimoji="1" lang="ja-JP" altLang="en-US" dirty="0"/>
          </a:p>
        </p:txBody>
      </p:sp>
      <p:sp>
        <p:nvSpPr>
          <p:cNvPr id="6" name="テキスト ボックス 5">
            <a:extLst>
              <a:ext uri="{FF2B5EF4-FFF2-40B4-BE49-F238E27FC236}">
                <a16:creationId xmlns:a16="http://schemas.microsoft.com/office/drawing/2014/main" id="{0A5E7968-61F6-0803-5AAA-EC3EC0428E47}"/>
              </a:ext>
            </a:extLst>
          </p:cNvPr>
          <p:cNvSpPr txBox="1"/>
          <p:nvPr/>
        </p:nvSpPr>
        <p:spPr>
          <a:xfrm>
            <a:off x="859970" y="4814724"/>
            <a:ext cx="10863944" cy="523220"/>
          </a:xfrm>
          <a:prstGeom prst="rect">
            <a:avLst/>
          </a:prstGeom>
          <a:noFill/>
        </p:spPr>
        <p:txBody>
          <a:bodyPr wrap="square">
            <a:spAutoFit/>
          </a:bodyPr>
          <a:lstStyle/>
          <a:p>
            <a:r>
              <a:rPr lang="ja-JP" altLang="en-US" sz="2800" b="1" dirty="0">
                <a:latin typeface="メイリオ" panose="020B0604030504040204" pitchFamily="50" charset="-128"/>
                <a:ea typeface="メイリオ" panose="020B0604030504040204" pitchFamily="50" charset="-128"/>
              </a:rPr>
              <a:t>▼ハラスメントに該当すると判断した事例の件数が増加している</a:t>
            </a:r>
            <a:endParaRPr lang="en-US" altLang="ja-JP" sz="2800" b="1" dirty="0">
              <a:latin typeface="メイリオ" panose="020B0604030504040204" pitchFamily="50" charset="-128"/>
              <a:ea typeface="メイリオ" panose="020B0604030504040204" pitchFamily="50" charset="-128"/>
            </a:endParaRPr>
          </a:p>
        </p:txBody>
      </p:sp>
      <p:sp>
        <p:nvSpPr>
          <p:cNvPr id="5" name="楕円 4">
            <a:extLst>
              <a:ext uri="{FF2B5EF4-FFF2-40B4-BE49-F238E27FC236}">
                <a16:creationId xmlns:a16="http://schemas.microsoft.com/office/drawing/2014/main" id="{5FFDF36F-D4F4-BE12-F465-EE6270F8D9FE}"/>
              </a:ext>
            </a:extLst>
          </p:cNvPr>
          <p:cNvSpPr/>
          <p:nvPr/>
        </p:nvSpPr>
        <p:spPr>
          <a:xfrm>
            <a:off x="5987140" y="3918858"/>
            <a:ext cx="1621974" cy="654132"/>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6BE8F107-3819-575E-33C8-6D29EC4E57A4}"/>
              </a:ext>
            </a:extLst>
          </p:cNvPr>
          <p:cNvSpPr txBox="1"/>
          <p:nvPr/>
        </p:nvSpPr>
        <p:spPr>
          <a:xfrm>
            <a:off x="1975755" y="505650"/>
            <a:ext cx="8376559" cy="584775"/>
          </a:xfrm>
          <a:prstGeom prst="rect">
            <a:avLst/>
          </a:prstGeom>
          <a:noFill/>
        </p:spPr>
        <p:txBody>
          <a:bodyPr wrap="square">
            <a:spAutoFit/>
          </a:bodyPr>
          <a:lstStyle/>
          <a:p>
            <a:r>
              <a:rPr lang="ja-JP" altLang="en-US" sz="3200" dirty="0">
                <a:latin typeface="メイリオ" panose="020B0604030504040204" pitchFamily="50" charset="-128"/>
                <a:ea typeface="メイリオ" panose="020B0604030504040204" pitchFamily="50" charset="-128"/>
              </a:rPr>
              <a:t>カスタマーハラスメント防止対策の必要性①</a:t>
            </a:r>
          </a:p>
        </p:txBody>
      </p:sp>
    </p:spTree>
    <p:extLst>
      <p:ext uri="{BB962C8B-B14F-4D97-AF65-F5344CB8AC3E}">
        <p14:creationId xmlns:p14="http://schemas.microsoft.com/office/powerpoint/2010/main" val="1701691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334A8-45CF-307A-2EA2-762611CA5CA8}"/>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929D5EA1-357B-9F2A-C559-F46F017EF983}"/>
              </a:ext>
            </a:extLst>
          </p:cNvPr>
          <p:cNvSpPr/>
          <p:nvPr/>
        </p:nvSpPr>
        <p:spPr>
          <a:xfrm>
            <a:off x="859968" y="2002972"/>
            <a:ext cx="10374089" cy="366987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76D5C1B5-2257-A99B-E0D9-B1C6BC8C7DE6}"/>
              </a:ext>
            </a:extLst>
          </p:cNvPr>
          <p:cNvSpPr>
            <a:spLocks noGrp="1"/>
          </p:cNvSpPr>
          <p:nvPr>
            <p:ph type="ctrTitle"/>
          </p:nvPr>
        </p:nvSpPr>
        <p:spPr>
          <a:xfrm>
            <a:off x="500744" y="1185156"/>
            <a:ext cx="11544296" cy="674913"/>
          </a:xfrm>
        </p:spPr>
        <p:txBody>
          <a:bodyPr>
            <a:normAutofit fontScale="90000"/>
          </a:bodyPr>
          <a:lstStyle/>
          <a:p>
            <a:r>
              <a:rPr lang="ja-JP" altLang="en-US" sz="2800" b="1" u="sng" dirty="0">
                <a:latin typeface="メイリオ" panose="020B0604030504040204" pitchFamily="50" charset="-128"/>
                <a:ea typeface="メイリオ" panose="020B0604030504040204" pitchFamily="50" charset="-128"/>
              </a:rPr>
              <a:t>顧客等からの著しい迷惑行為を受けたことによる心身への影響（経験頻度別）</a:t>
            </a:r>
            <a:endParaRPr kumimoji="1" lang="ja-JP" altLang="en-US" sz="2800" b="1" u="sng" dirty="0">
              <a:latin typeface="メイリオ" panose="020B0604030504040204" pitchFamily="50" charset="-128"/>
              <a:ea typeface="メイリオ" panose="020B0604030504040204" pitchFamily="50" charset="-128"/>
            </a:endParaRPr>
          </a:p>
        </p:txBody>
      </p:sp>
      <p:sp>
        <p:nvSpPr>
          <p:cNvPr id="12" name="スライド番号プレースホルダー 11">
            <a:extLst>
              <a:ext uri="{FF2B5EF4-FFF2-40B4-BE49-F238E27FC236}">
                <a16:creationId xmlns:a16="http://schemas.microsoft.com/office/drawing/2014/main" id="{A6B7FD8E-4868-B075-0BD8-9A792EF6C119}"/>
              </a:ext>
            </a:extLst>
          </p:cNvPr>
          <p:cNvSpPr>
            <a:spLocks noGrp="1"/>
          </p:cNvSpPr>
          <p:nvPr>
            <p:ph type="sldNum" sz="quarter" idx="12"/>
          </p:nvPr>
        </p:nvSpPr>
        <p:spPr/>
        <p:txBody>
          <a:bodyPr/>
          <a:lstStyle/>
          <a:p>
            <a:fld id="{4C63D3D3-A852-4B12-BA5F-30AF14C5E5BB}" type="slidenum">
              <a:rPr kumimoji="1" lang="ja-JP" altLang="en-US" smtClean="0"/>
              <a:t>5</a:t>
            </a:fld>
            <a:endParaRPr kumimoji="1" lang="ja-JP" altLang="en-US"/>
          </a:p>
        </p:txBody>
      </p:sp>
      <p:sp>
        <p:nvSpPr>
          <p:cNvPr id="4" name="テキスト ボックス 3">
            <a:extLst>
              <a:ext uri="{FF2B5EF4-FFF2-40B4-BE49-F238E27FC236}">
                <a16:creationId xmlns:a16="http://schemas.microsoft.com/office/drawing/2014/main" id="{446355BE-AA3A-6679-4E7E-55DE5FA8CF00}"/>
              </a:ext>
            </a:extLst>
          </p:cNvPr>
          <p:cNvSpPr txBox="1"/>
          <p:nvPr/>
        </p:nvSpPr>
        <p:spPr>
          <a:xfrm>
            <a:off x="968828" y="1856415"/>
            <a:ext cx="10254344" cy="3816429"/>
          </a:xfrm>
          <a:prstGeom prst="rect">
            <a:avLst/>
          </a:prstGeom>
          <a:noFill/>
        </p:spPr>
        <p:txBody>
          <a:bodyPr wrap="square" rtlCol="0">
            <a:spAutoFit/>
          </a:bodyPr>
          <a:lstStyle/>
          <a:p>
            <a:r>
              <a:rPr lang="ja-JP" altLang="en-US" b="1" dirty="0"/>
              <a:t>　　　　　　</a:t>
            </a:r>
            <a:endParaRPr lang="en-US" altLang="ja-JP" b="1" dirty="0"/>
          </a:p>
          <a:p>
            <a:r>
              <a:rPr lang="ja-JP" altLang="en-US" sz="2800" b="1" dirty="0">
                <a:latin typeface="メイリオ" panose="020B0604030504040204" pitchFamily="50" charset="-128"/>
                <a:ea typeface="メイリオ" panose="020B0604030504040204" pitchFamily="50" charset="-128"/>
              </a:rPr>
              <a:t>・</a:t>
            </a:r>
            <a:r>
              <a:rPr kumimoji="1" lang="ja-JP" altLang="en-US" sz="2800" b="1" dirty="0">
                <a:latin typeface="メイリオ" panose="020B0604030504040204" pitchFamily="50" charset="-128"/>
                <a:ea typeface="メイリオ" panose="020B0604030504040204" pitchFamily="50" charset="-128"/>
              </a:rPr>
              <a:t>怒りや不満、不安などを感じた　</a:t>
            </a:r>
            <a:r>
              <a:rPr kumimoji="1" lang="en-US" altLang="ja-JP" sz="2800" b="1" dirty="0">
                <a:latin typeface="メイリオ" panose="020B0604030504040204" pitchFamily="50" charset="-128"/>
                <a:ea typeface="メイリオ" panose="020B0604030504040204" pitchFamily="50" charset="-128"/>
              </a:rPr>
              <a:t>63.8</a:t>
            </a:r>
          </a:p>
          <a:p>
            <a:r>
              <a:rPr kumimoji="1" lang="ja-JP" altLang="en-US" sz="2800" b="1" dirty="0">
                <a:latin typeface="メイリオ" panose="020B0604030504040204" pitchFamily="50" charset="-128"/>
                <a:ea typeface="メイリオ" panose="020B0604030504040204" pitchFamily="50" charset="-128"/>
              </a:rPr>
              <a:t>・仕事に対する意欲が減退した　　</a:t>
            </a:r>
            <a:r>
              <a:rPr kumimoji="1" lang="en-US" altLang="ja-JP" sz="2800" b="1" dirty="0">
                <a:latin typeface="メイリオ" panose="020B0604030504040204" pitchFamily="50" charset="-128"/>
                <a:ea typeface="メイリオ" panose="020B0604030504040204" pitchFamily="50" charset="-128"/>
              </a:rPr>
              <a:t>46.1</a:t>
            </a:r>
          </a:p>
          <a:p>
            <a:r>
              <a:rPr lang="ja-JP" altLang="en-US" sz="2800" b="1" dirty="0">
                <a:latin typeface="メイリオ" panose="020B0604030504040204" pitchFamily="50" charset="-128"/>
                <a:ea typeface="メイリオ" panose="020B0604030504040204" pitchFamily="50" charset="-128"/>
              </a:rPr>
              <a:t>・職場でのコミュニケーションが減った　</a:t>
            </a:r>
            <a:r>
              <a:rPr lang="en-US" altLang="ja-JP" sz="2800" b="1" dirty="0">
                <a:latin typeface="メイリオ" panose="020B0604030504040204" pitchFamily="50" charset="-128"/>
                <a:ea typeface="メイリオ" panose="020B0604030504040204" pitchFamily="50" charset="-128"/>
              </a:rPr>
              <a:t>10.6</a:t>
            </a:r>
            <a:r>
              <a:rPr lang="ja-JP" altLang="en-US" sz="2800" b="1" dirty="0">
                <a:latin typeface="メイリオ" panose="020B0604030504040204" pitchFamily="50" charset="-128"/>
                <a:ea typeface="メイリオ" panose="020B0604030504040204" pitchFamily="50" charset="-128"/>
              </a:rPr>
              <a:t>　</a:t>
            </a:r>
            <a:endParaRPr lang="en-US" altLang="ja-JP" sz="2800" b="1" dirty="0">
              <a:latin typeface="メイリオ" panose="020B0604030504040204" pitchFamily="50" charset="-128"/>
              <a:ea typeface="メイリオ" panose="020B0604030504040204" pitchFamily="50" charset="-128"/>
            </a:endParaRPr>
          </a:p>
          <a:p>
            <a:r>
              <a:rPr lang="ja-JP" altLang="en-US" sz="2800" b="1" dirty="0">
                <a:latin typeface="メイリオ" panose="020B0604030504040204" pitchFamily="50" charset="-128"/>
                <a:ea typeface="メイリオ" panose="020B0604030504040204" pitchFamily="50" charset="-128"/>
              </a:rPr>
              <a:t>・眠れなくなった　</a:t>
            </a:r>
            <a:r>
              <a:rPr lang="en-US" altLang="ja-JP" sz="2800" b="1" dirty="0">
                <a:latin typeface="メイリオ" panose="020B0604030504040204" pitchFamily="50" charset="-128"/>
                <a:ea typeface="メイリオ" panose="020B0604030504040204" pitchFamily="50" charset="-128"/>
              </a:rPr>
              <a:t>16.7</a:t>
            </a:r>
          </a:p>
          <a:p>
            <a:r>
              <a:rPr lang="ja-JP" altLang="en-US" sz="2800" b="1" dirty="0">
                <a:latin typeface="メイリオ" panose="020B0604030504040204" pitchFamily="50" charset="-128"/>
                <a:ea typeface="メイリオ" panose="020B0604030504040204" pitchFamily="50" charset="-128"/>
              </a:rPr>
              <a:t>・会社を休むことが増えた　</a:t>
            </a:r>
            <a:r>
              <a:rPr lang="en-US" altLang="ja-JP" sz="2800" b="1" dirty="0">
                <a:latin typeface="メイリオ" panose="020B0604030504040204" pitchFamily="50" charset="-128"/>
                <a:ea typeface="メイリオ" panose="020B0604030504040204" pitchFamily="50" charset="-128"/>
              </a:rPr>
              <a:t>5.7</a:t>
            </a:r>
          </a:p>
          <a:p>
            <a:r>
              <a:rPr lang="ja-JP" altLang="en-US" sz="2800" b="1" dirty="0">
                <a:latin typeface="メイリオ" panose="020B0604030504040204" pitchFamily="50" charset="-128"/>
                <a:ea typeface="メイリオ" panose="020B0604030504040204" pitchFamily="50" charset="-128"/>
              </a:rPr>
              <a:t>・通院したり服薬をした　</a:t>
            </a:r>
            <a:r>
              <a:rPr lang="en-US" altLang="ja-JP" sz="2800" b="1" dirty="0">
                <a:latin typeface="メイリオ" panose="020B0604030504040204" pitchFamily="50" charset="-128"/>
                <a:ea typeface="メイリオ" panose="020B0604030504040204" pitchFamily="50" charset="-128"/>
              </a:rPr>
              <a:t>3.8</a:t>
            </a:r>
          </a:p>
          <a:p>
            <a:r>
              <a:rPr lang="ja-JP" altLang="en-US" sz="2800" b="1" dirty="0">
                <a:latin typeface="メイリオ" panose="020B0604030504040204" pitchFamily="50" charset="-128"/>
                <a:ea typeface="メイリオ" panose="020B0604030504040204" pitchFamily="50" charset="-128"/>
              </a:rPr>
              <a:t>・入院した　</a:t>
            </a:r>
            <a:r>
              <a:rPr lang="en-US" altLang="ja-JP" sz="2800" b="1" dirty="0">
                <a:latin typeface="メイリオ" panose="020B0604030504040204" pitchFamily="50" charset="-128"/>
                <a:ea typeface="メイリオ" panose="020B0604030504040204" pitchFamily="50" charset="-128"/>
              </a:rPr>
              <a:t>0.1</a:t>
            </a:r>
          </a:p>
          <a:p>
            <a:r>
              <a:rPr lang="ja-JP" altLang="en-US" sz="2800" b="1" dirty="0">
                <a:latin typeface="メイリオ" panose="020B0604030504040204" pitchFamily="50" charset="-128"/>
                <a:ea typeface="メイリオ" panose="020B0604030504040204" pitchFamily="50" charset="-128"/>
              </a:rPr>
              <a:t>・その他　</a:t>
            </a:r>
            <a:r>
              <a:rPr lang="en-US" altLang="ja-JP" sz="2800" b="1" dirty="0">
                <a:latin typeface="メイリオ" panose="020B0604030504040204" pitchFamily="50" charset="-128"/>
                <a:ea typeface="メイリオ" panose="020B0604030504040204" pitchFamily="50" charset="-128"/>
              </a:rPr>
              <a:t>0.8</a:t>
            </a:r>
          </a:p>
        </p:txBody>
      </p:sp>
      <p:sp>
        <p:nvSpPr>
          <p:cNvPr id="11" name="字幕 2">
            <a:extLst>
              <a:ext uri="{FF2B5EF4-FFF2-40B4-BE49-F238E27FC236}">
                <a16:creationId xmlns:a16="http://schemas.microsoft.com/office/drawing/2014/main" id="{092BB921-7004-5C0B-4299-3DAADFD4A847}"/>
              </a:ext>
            </a:extLst>
          </p:cNvPr>
          <p:cNvSpPr txBox="1">
            <a:spLocks/>
          </p:cNvSpPr>
          <p:nvPr/>
        </p:nvSpPr>
        <p:spPr>
          <a:xfrm>
            <a:off x="2911928" y="6315184"/>
            <a:ext cx="6760028" cy="512762"/>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b="1">
                <a:latin typeface="メイリオ" panose="020B0604030504040204" pitchFamily="50" charset="-128"/>
                <a:ea typeface="メイリオ" panose="020B0604030504040204" pitchFamily="50" charset="-128"/>
              </a:rPr>
              <a:t>令和</a:t>
            </a:r>
            <a:r>
              <a:rPr lang="en-US" altLang="ja-JP" b="1">
                <a:latin typeface="メイリオ" panose="020B0604030504040204" pitchFamily="50" charset="-128"/>
                <a:ea typeface="メイリオ" panose="020B0604030504040204" pitchFamily="50" charset="-128"/>
              </a:rPr>
              <a:t>5</a:t>
            </a:r>
            <a:r>
              <a:rPr lang="ja-JP" altLang="en-US" b="1">
                <a:latin typeface="メイリオ" panose="020B0604030504040204" pitchFamily="50" charset="-128"/>
                <a:ea typeface="メイリオ" panose="020B0604030504040204" pitchFamily="50" charset="-128"/>
              </a:rPr>
              <a:t>年度 </a:t>
            </a:r>
            <a:r>
              <a:rPr lang="en-US" altLang="ja-JP" b="1">
                <a:latin typeface="メイリオ" panose="020B0604030504040204" pitchFamily="50" charset="-128"/>
                <a:ea typeface="メイリオ" panose="020B0604030504040204" pitchFamily="50" charset="-128"/>
              </a:rPr>
              <a:t>『</a:t>
            </a:r>
            <a:r>
              <a:rPr lang="ja-JP" altLang="en-US" b="1">
                <a:latin typeface="メイリオ" panose="020B0604030504040204" pitchFamily="50" charset="-128"/>
                <a:ea typeface="メイリオ" panose="020B0604030504040204" pitchFamily="50" charset="-128"/>
              </a:rPr>
              <a:t>職場のハラスメントに関する実態調査</a:t>
            </a:r>
            <a:r>
              <a:rPr lang="en-US" altLang="ja-JP" b="1">
                <a:latin typeface="メイリオ" panose="020B0604030504040204" pitchFamily="50" charset="-128"/>
                <a:ea typeface="メイリオ" panose="020B0604030504040204" pitchFamily="50" charset="-128"/>
              </a:rPr>
              <a:t>』</a:t>
            </a:r>
            <a:r>
              <a:rPr lang="ja-JP" altLang="en-US" b="1">
                <a:latin typeface="メイリオ" panose="020B0604030504040204" pitchFamily="50" charset="-128"/>
                <a:ea typeface="メイリオ" panose="020B0604030504040204" pitchFamily="50" charset="-128"/>
              </a:rPr>
              <a:t>より</a:t>
            </a:r>
            <a:endParaRPr lang="ja-JP" altLang="en-US" b="1" dirty="0">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02ABDD42-92C4-A9B5-792E-BDBA205B37C3}"/>
              </a:ext>
            </a:extLst>
          </p:cNvPr>
          <p:cNvSpPr/>
          <p:nvPr/>
        </p:nvSpPr>
        <p:spPr>
          <a:xfrm>
            <a:off x="1121229" y="2100942"/>
            <a:ext cx="5431971" cy="430385"/>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rgbClr val="FF0000"/>
                </a:solidFill>
              </a:ln>
            </a:endParaRPr>
          </a:p>
        </p:txBody>
      </p:sp>
      <p:sp>
        <p:nvSpPr>
          <p:cNvPr id="13" name="四角形: 角を丸くする 12">
            <a:extLst>
              <a:ext uri="{FF2B5EF4-FFF2-40B4-BE49-F238E27FC236}">
                <a16:creationId xmlns:a16="http://schemas.microsoft.com/office/drawing/2014/main" id="{D3ACF7A8-1DCC-9ED9-FA86-A3A56B815602}"/>
              </a:ext>
            </a:extLst>
          </p:cNvPr>
          <p:cNvSpPr/>
          <p:nvPr/>
        </p:nvSpPr>
        <p:spPr>
          <a:xfrm>
            <a:off x="1121229" y="2531327"/>
            <a:ext cx="5431971" cy="430385"/>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rgbClr val="FF0000"/>
                </a:solidFill>
              </a:ln>
            </a:endParaRPr>
          </a:p>
        </p:txBody>
      </p:sp>
      <p:sp>
        <p:nvSpPr>
          <p:cNvPr id="14" name="テキスト ボックス 13">
            <a:extLst>
              <a:ext uri="{FF2B5EF4-FFF2-40B4-BE49-F238E27FC236}">
                <a16:creationId xmlns:a16="http://schemas.microsoft.com/office/drawing/2014/main" id="{088362F5-AC58-9928-5BCE-10989E794031}"/>
              </a:ext>
            </a:extLst>
          </p:cNvPr>
          <p:cNvSpPr txBox="1"/>
          <p:nvPr/>
        </p:nvSpPr>
        <p:spPr>
          <a:xfrm>
            <a:off x="1975755" y="505650"/>
            <a:ext cx="8311245" cy="584775"/>
          </a:xfrm>
          <a:prstGeom prst="rect">
            <a:avLst/>
          </a:prstGeom>
          <a:noFill/>
        </p:spPr>
        <p:txBody>
          <a:bodyPr wrap="square">
            <a:spAutoFit/>
          </a:bodyPr>
          <a:lstStyle/>
          <a:p>
            <a:r>
              <a:rPr lang="ja-JP" altLang="en-US" sz="3200" dirty="0">
                <a:latin typeface="メイリオ" panose="020B0604030504040204" pitchFamily="50" charset="-128"/>
                <a:ea typeface="メイリオ" panose="020B0604030504040204" pitchFamily="50" charset="-128"/>
              </a:rPr>
              <a:t>カスタマーハラスメント防止対策</a:t>
            </a:r>
            <a:r>
              <a:rPr lang="ja-JP" altLang="en-US" sz="3200">
                <a:latin typeface="メイリオ" panose="020B0604030504040204" pitchFamily="50" charset="-128"/>
                <a:ea typeface="メイリオ" panose="020B0604030504040204" pitchFamily="50" charset="-128"/>
              </a:rPr>
              <a:t>の必要性②</a:t>
            </a:r>
            <a:endParaRPr lang="ja-JP" altLang="en-US"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86766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45CD6-CE1F-8B62-A5D6-F1986DEBD1FA}"/>
            </a:ext>
          </a:extLst>
        </p:cNvPr>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699FF948-9DEF-5949-F1AB-B93DFC5F3665}"/>
              </a:ext>
            </a:extLst>
          </p:cNvPr>
          <p:cNvSpPr/>
          <p:nvPr/>
        </p:nvSpPr>
        <p:spPr>
          <a:xfrm>
            <a:off x="323852" y="1910326"/>
            <a:ext cx="11215005" cy="4055045"/>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DDC5B9E4-4D47-1D7C-442B-4B7E1EC081DE}"/>
              </a:ext>
            </a:extLst>
          </p:cNvPr>
          <p:cNvSpPr>
            <a:spLocks noGrp="1"/>
          </p:cNvSpPr>
          <p:nvPr>
            <p:ph type="ctrTitle"/>
          </p:nvPr>
        </p:nvSpPr>
        <p:spPr>
          <a:xfrm>
            <a:off x="323852" y="1127591"/>
            <a:ext cx="11544296" cy="674913"/>
          </a:xfrm>
        </p:spPr>
        <p:txBody>
          <a:bodyPr>
            <a:noAutofit/>
          </a:bodyPr>
          <a:lstStyle/>
          <a:p>
            <a:r>
              <a:rPr kumimoji="1" lang="ja-JP" altLang="en-US" sz="2300" b="1" u="sng" dirty="0">
                <a:latin typeface="メイリオ" panose="020B0604030504040204" pitchFamily="50" charset="-128"/>
                <a:ea typeface="メイリオ" panose="020B0604030504040204" pitchFamily="50" charset="-128"/>
              </a:rPr>
              <a:t>過去</a:t>
            </a:r>
            <a:r>
              <a:rPr kumimoji="1" lang="en-US" altLang="ja-JP" sz="2300" b="1" u="sng" dirty="0">
                <a:latin typeface="メイリオ" panose="020B0604030504040204" pitchFamily="50" charset="-128"/>
                <a:ea typeface="メイリオ" panose="020B0604030504040204" pitchFamily="50" charset="-128"/>
              </a:rPr>
              <a:t>3</a:t>
            </a:r>
            <a:r>
              <a:rPr kumimoji="1" lang="ja-JP" altLang="en-US" sz="2300" b="1" u="sng" dirty="0">
                <a:latin typeface="メイリオ" panose="020B0604030504040204" pitchFamily="50" charset="-128"/>
                <a:ea typeface="メイリオ" panose="020B0604030504040204" pitchFamily="50" charset="-128"/>
              </a:rPr>
              <a:t>年間に</a:t>
            </a:r>
            <a:r>
              <a:rPr lang="ja-JP" altLang="en-US" sz="2300" b="1" u="sng" dirty="0">
                <a:latin typeface="メイリオ" panose="020B0604030504040204" pitchFamily="50" charset="-128"/>
                <a:ea typeface="メイリオ" panose="020B0604030504040204" pitchFamily="50" charset="-128"/>
              </a:rPr>
              <a:t>顧客等からの著しい迷惑行為に該当すると判断した事案の具体的な内容</a:t>
            </a:r>
            <a:endParaRPr kumimoji="1" lang="ja-JP" altLang="en-US" sz="2300" b="1" u="sng" dirty="0">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66BA2B46-061E-4ACB-6C71-0EA604B36158}"/>
              </a:ext>
            </a:extLst>
          </p:cNvPr>
          <p:cNvSpPr>
            <a:spLocks noGrp="1"/>
          </p:cNvSpPr>
          <p:nvPr>
            <p:ph type="sldNum" sz="quarter" idx="12"/>
          </p:nvPr>
        </p:nvSpPr>
        <p:spPr/>
        <p:txBody>
          <a:bodyPr/>
          <a:lstStyle/>
          <a:p>
            <a:fld id="{4C63D3D3-A852-4B12-BA5F-30AF14C5E5BB}" type="slidenum">
              <a:rPr kumimoji="1" lang="ja-JP" altLang="en-US" smtClean="0"/>
              <a:t>6</a:t>
            </a:fld>
            <a:endParaRPr kumimoji="1" lang="ja-JP" altLang="en-US" dirty="0"/>
          </a:p>
        </p:txBody>
      </p:sp>
      <p:sp>
        <p:nvSpPr>
          <p:cNvPr id="4" name="テキスト ボックス 3">
            <a:extLst>
              <a:ext uri="{FF2B5EF4-FFF2-40B4-BE49-F238E27FC236}">
                <a16:creationId xmlns:a16="http://schemas.microsoft.com/office/drawing/2014/main" id="{80A4E835-D54B-4045-3287-DEB36A4A232A}"/>
              </a:ext>
            </a:extLst>
          </p:cNvPr>
          <p:cNvSpPr txBox="1"/>
          <p:nvPr/>
        </p:nvSpPr>
        <p:spPr>
          <a:xfrm>
            <a:off x="239486" y="1910326"/>
            <a:ext cx="11386457" cy="3785652"/>
          </a:xfrm>
          <a:prstGeom prst="rect">
            <a:avLst/>
          </a:prstGeom>
          <a:noFill/>
        </p:spPr>
        <p:txBody>
          <a:bodyPr wrap="square" rtlCol="0">
            <a:spAutoFit/>
          </a:bodyPr>
          <a:lstStyle/>
          <a:p>
            <a:r>
              <a:rPr lang="ja-JP" altLang="en-US" b="1" dirty="0"/>
              <a:t>　</a:t>
            </a:r>
            <a:r>
              <a:rPr lang="ja-JP" altLang="en-US" sz="2400" b="1" dirty="0"/>
              <a:t>　　　　　</a:t>
            </a:r>
            <a:endParaRPr lang="en-US" altLang="ja-JP" sz="2400" b="1" dirty="0"/>
          </a:p>
          <a:p>
            <a:r>
              <a:rPr lang="ja-JP" altLang="en-US" sz="2400" b="1" dirty="0">
                <a:latin typeface="メイリオ" panose="020B0604030504040204" pitchFamily="50" charset="-128"/>
                <a:ea typeface="メイリオ" panose="020B0604030504040204" pitchFamily="50" charset="-128"/>
              </a:rPr>
              <a:t>・継続的な、執拗な言動（頻繁なクレーム、同じ質問を繰り返す等） </a:t>
            </a:r>
            <a:r>
              <a:rPr lang="en-US" altLang="ja-JP" sz="2400" b="1" dirty="0">
                <a:latin typeface="メイリオ" panose="020B0604030504040204" pitchFamily="50" charset="-128"/>
                <a:ea typeface="メイリオ" panose="020B0604030504040204" pitchFamily="50" charset="-128"/>
              </a:rPr>
              <a:t>72.1</a:t>
            </a:r>
            <a:endParaRPr kumimoji="1" lang="en-US" altLang="ja-JP" sz="2400" b="1" dirty="0">
              <a:latin typeface="メイリオ" panose="020B0604030504040204" pitchFamily="50" charset="-128"/>
              <a:ea typeface="メイリオ" panose="020B0604030504040204" pitchFamily="50" charset="-128"/>
            </a:endParaRPr>
          </a:p>
          <a:p>
            <a:r>
              <a:rPr kumimoji="1" lang="ja-JP" altLang="en-US" sz="2400" b="1" dirty="0">
                <a:latin typeface="メイリオ" panose="020B0604030504040204" pitchFamily="50" charset="-128"/>
                <a:ea typeface="メイリオ" panose="020B0604030504040204" pitchFamily="50" charset="-128"/>
              </a:rPr>
              <a:t>・威圧的な言動</a:t>
            </a:r>
            <a:endParaRPr kumimoji="1" lang="en-US" altLang="ja-JP" sz="2400" b="1" dirty="0">
              <a:latin typeface="メイリオ" panose="020B0604030504040204" pitchFamily="50" charset="-128"/>
              <a:ea typeface="メイリオ" panose="020B0604030504040204" pitchFamily="50" charset="-128"/>
            </a:endParaRPr>
          </a:p>
          <a:p>
            <a:r>
              <a:rPr kumimoji="1" lang="ja-JP" altLang="en-US" sz="2400" b="1" dirty="0">
                <a:latin typeface="メイリオ" panose="020B0604030504040204" pitchFamily="50" charset="-128"/>
                <a:ea typeface="メイリオ" panose="020B0604030504040204" pitchFamily="50" charset="-128"/>
              </a:rPr>
              <a:t>（大声で責める、反社会的な者とのつながりをほのめかす等） </a:t>
            </a:r>
            <a:r>
              <a:rPr lang="en-US" altLang="ja-JP" sz="2400" b="1" dirty="0">
                <a:latin typeface="メイリオ" panose="020B0604030504040204" pitchFamily="50" charset="-128"/>
                <a:ea typeface="メイリオ" panose="020B0604030504040204" pitchFamily="50" charset="-128"/>
              </a:rPr>
              <a:t>52.2</a:t>
            </a:r>
            <a:endParaRPr kumimoji="1"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・精神的な攻撃（脅迫、中傷、名誉棄損、侮辱、暴言、土下座の要求等） </a:t>
            </a:r>
            <a:r>
              <a:rPr lang="en-US" altLang="ja-JP" sz="2400" b="1" dirty="0">
                <a:latin typeface="メイリオ" panose="020B0604030504040204" pitchFamily="50" charset="-128"/>
                <a:ea typeface="メイリオ" panose="020B0604030504040204" pitchFamily="50" charset="-128"/>
              </a:rPr>
              <a:t>44.7</a:t>
            </a:r>
            <a:r>
              <a:rPr lang="ja-JP" altLang="en-US" sz="2400" b="1" dirty="0">
                <a:latin typeface="メイリオ" panose="020B0604030504040204" pitchFamily="50" charset="-128"/>
                <a:ea typeface="メイリオ" panose="020B0604030504040204" pitchFamily="50" charset="-128"/>
              </a:rPr>
              <a:t>　</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・明らかに業務内容と関係のない顧客等からの言動</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（セクハラ、プライバシーの侵害、個人の属性に関する言動等） </a:t>
            </a:r>
            <a:r>
              <a:rPr lang="en-US" altLang="ja-JP" sz="2400" b="1" dirty="0">
                <a:latin typeface="メイリオ" panose="020B0604030504040204" pitchFamily="50" charset="-128"/>
                <a:ea typeface="メイリオ" panose="020B0604030504040204" pitchFamily="50" charset="-128"/>
              </a:rPr>
              <a:t>20.9</a:t>
            </a:r>
          </a:p>
          <a:p>
            <a:r>
              <a:rPr lang="ja-JP" altLang="en-US" sz="2400" b="1" dirty="0">
                <a:latin typeface="メイリオ" panose="020B0604030504040204" pitchFamily="50" charset="-128"/>
                <a:ea typeface="メイリオ" panose="020B0604030504040204" pitchFamily="50" charset="-128"/>
              </a:rPr>
              <a:t>・拘束的な言動（不退去、居座り、監禁、長電話等） </a:t>
            </a:r>
            <a:r>
              <a:rPr lang="en-US" altLang="ja-JP" sz="2400" b="1" dirty="0">
                <a:latin typeface="メイリオ" panose="020B0604030504040204" pitchFamily="50" charset="-128"/>
                <a:ea typeface="メイリオ" panose="020B0604030504040204" pitchFamily="50" charset="-128"/>
              </a:rPr>
              <a:t>20.0</a:t>
            </a:r>
          </a:p>
          <a:p>
            <a:r>
              <a:rPr lang="ja-JP" altLang="en-US" sz="2400" b="1" dirty="0">
                <a:latin typeface="メイリオ" panose="020B0604030504040204" pitchFamily="50" charset="-128"/>
                <a:ea typeface="メイリオ" panose="020B0604030504040204" pitchFamily="50" charset="-128"/>
              </a:rPr>
              <a:t>・身体的な攻撃（暴行、傷害等） </a:t>
            </a:r>
            <a:r>
              <a:rPr lang="en-US" altLang="ja-JP" sz="2400" b="1" dirty="0">
                <a:latin typeface="メイリオ" panose="020B0604030504040204" pitchFamily="50" charset="-128"/>
                <a:ea typeface="メイリオ" panose="020B0604030504040204" pitchFamily="50" charset="-128"/>
              </a:rPr>
              <a:t>10.4</a:t>
            </a:r>
          </a:p>
          <a:p>
            <a:r>
              <a:rPr lang="ja-JP" altLang="en-US" sz="2400" b="1" dirty="0">
                <a:latin typeface="メイリオ" panose="020B0604030504040204" pitchFamily="50" charset="-128"/>
                <a:ea typeface="メイリオ" panose="020B0604030504040204" pitchFamily="50" charset="-128"/>
              </a:rPr>
              <a:t>・その他  </a:t>
            </a:r>
            <a:r>
              <a:rPr lang="en-US" altLang="ja-JP" sz="2400" b="1" dirty="0">
                <a:latin typeface="メイリオ" panose="020B0604030504040204" pitchFamily="50" charset="-128"/>
                <a:ea typeface="メイリオ" panose="020B0604030504040204" pitchFamily="50" charset="-128"/>
              </a:rPr>
              <a:t>3.7</a:t>
            </a:r>
          </a:p>
        </p:txBody>
      </p:sp>
      <p:sp>
        <p:nvSpPr>
          <p:cNvPr id="9" name="字幕 2">
            <a:extLst>
              <a:ext uri="{FF2B5EF4-FFF2-40B4-BE49-F238E27FC236}">
                <a16:creationId xmlns:a16="http://schemas.microsoft.com/office/drawing/2014/main" id="{CDAB665C-5236-9FEE-F6DA-2E147CA903CF}"/>
              </a:ext>
            </a:extLst>
          </p:cNvPr>
          <p:cNvSpPr txBox="1">
            <a:spLocks/>
          </p:cNvSpPr>
          <p:nvPr/>
        </p:nvSpPr>
        <p:spPr>
          <a:xfrm>
            <a:off x="2911928" y="6315184"/>
            <a:ext cx="6760028" cy="512762"/>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b="1">
                <a:latin typeface="メイリオ" panose="020B0604030504040204" pitchFamily="50" charset="-128"/>
                <a:ea typeface="メイリオ" panose="020B0604030504040204" pitchFamily="50" charset="-128"/>
              </a:rPr>
              <a:t>令和</a:t>
            </a:r>
            <a:r>
              <a:rPr lang="en-US" altLang="ja-JP" b="1">
                <a:latin typeface="メイリオ" panose="020B0604030504040204" pitchFamily="50" charset="-128"/>
                <a:ea typeface="メイリオ" panose="020B0604030504040204" pitchFamily="50" charset="-128"/>
              </a:rPr>
              <a:t>5</a:t>
            </a:r>
            <a:r>
              <a:rPr lang="ja-JP" altLang="en-US" b="1">
                <a:latin typeface="メイリオ" panose="020B0604030504040204" pitchFamily="50" charset="-128"/>
                <a:ea typeface="メイリオ" panose="020B0604030504040204" pitchFamily="50" charset="-128"/>
              </a:rPr>
              <a:t>年度 </a:t>
            </a:r>
            <a:r>
              <a:rPr lang="en-US" altLang="ja-JP" b="1">
                <a:latin typeface="メイリオ" panose="020B0604030504040204" pitchFamily="50" charset="-128"/>
                <a:ea typeface="メイリオ" panose="020B0604030504040204" pitchFamily="50" charset="-128"/>
              </a:rPr>
              <a:t>『</a:t>
            </a:r>
            <a:r>
              <a:rPr lang="ja-JP" altLang="en-US" b="1">
                <a:latin typeface="メイリオ" panose="020B0604030504040204" pitchFamily="50" charset="-128"/>
                <a:ea typeface="メイリオ" panose="020B0604030504040204" pitchFamily="50" charset="-128"/>
              </a:rPr>
              <a:t>職場のハラスメントに関する実態調査</a:t>
            </a:r>
            <a:r>
              <a:rPr lang="en-US" altLang="ja-JP" b="1">
                <a:latin typeface="メイリオ" panose="020B0604030504040204" pitchFamily="50" charset="-128"/>
                <a:ea typeface="メイリオ" panose="020B0604030504040204" pitchFamily="50" charset="-128"/>
              </a:rPr>
              <a:t>』</a:t>
            </a:r>
            <a:r>
              <a:rPr lang="ja-JP" altLang="en-US" b="1">
                <a:latin typeface="メイリオ" panose="020B0604030504040204" pitchFamily="50" charset="-128"/>
                <a:ea typeface="メイリオ" panose="020B0604030504040204" pitchFamily="50" charset="-128"/>
              </a:rPr>
              <a:t>より</a:t>
            </a:r>
            <a:endParaRPr lang="ja-JP" altLang="en-US" b="1" dirty="0">
              <a:latin typeface="メイリオ" panose="020B0604030504040204" pitchFamily="50" charset="-128"/>
              <a:ea typeface="メイリオ" panose="020B0604030504040204" pitchFamily="50" charset="-128"/>
            </a:endParaRPr>
          </a:p>
        </p:txBody>
      </p:sp>
      <p:sp>
        <p:nvSpPr>
          <p:cNvPr id="6" name="楕円 5">
            <a:extLst>
              <a:ext uri="{FF2B5EF4-FFF2-40B4-BE49-F238E27FC236}">
                <a16:creationId xmlns:a16="http://schemas.microsoft.com/office/drawing/2014/main" id="{9769A905-A6C0-5745-196E-CF02C73CAD13}"/>
              </a:ext>
            </a:extLst>
          </p:cNvPr>
          <p:cNvSpPr/>
          <p:nvPr/>
        </p:nvSpPr>
        <p:spPr>
          <a:xfrm>
            <a:off x="402771" y="2601686"/>
            <a:ext cx="2166258" cy="468086"/>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楕円 6">
            <a:extLst>
              <a:ext uri="{FF2B5EF4-FFF2-40B4-BE49-F238E27FC236}">
                <a16:creationId xmlns:a16="http://schemas.microsoft.com/office/drawing/2014/main" id="{281C58BC-F5BA-DFED-9EB3-8D80CD17B659}"/>
              </a:ext>
            </a:extLst>
          </p:cNvPr>
          <p:cNvSpPr/>
          <p:nvPr/>
        </p:nvSpPr>
        <p:spPr>
          <a:xfrm>
            <a:off x="1828799" y="2123554"/>
            <a:ext cx="2166258" cy="606451"/>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0E24DB56-14BD-FCA4-B3F8-1CDEB1CB0C61}"/>
              </a:ext>
            </a:extLst>
          </p:cNvPr>
          <p:cNvSpPr txBox="1"/>
          <p:nvPr/>
        </p:nvSpPr>
        <p:spPr>
          <a:xfrm>
            <a:off x="1975755" y="505650"/>
            <a:ext cx="8430988" cy="584775"/>
          </a:xfrm>
          <a:prstGeom prst="rect">
            <a:avLst/>
          </a:prstGeom>
          <a:noFill/>
        </p:spPr>
        <p:txBody>
          <a:bodyPr wrap="square">
            <a:spAutoFit/>
          </a:bodyPr>
          <a:lstStyle/>
          <a:p>
            <a:r>
              <a:rPr lang="ja-JP" altLang="en-US" sz="3200" dirty="0">
                <a:latin typeface="メイリオ" panose="020B0604030504040204" pitchFamily="50" charset="-128"/>
                <a:ea typeface="メイリオ" panose="020B0604030504040204" pitchFamily="50" charset="-128"/>
              </a:rPr>
              <a:t>カスタマーハラスメント防止対策</a:t>
            </a:r>
            <a:r>
              <a:rPr lang="ja-JP" altLang="en-US" sz="3200">
                <a:latin typeface="メイリオ" panose="020B0604030504040204" pitchFamily="50" charset="-128"/>
                <a:ea typeface="メイリオ" panose="020B0604030504040204" pitchFamily="50" charset="-128"/>
              </a:rPr>
              <a:t>の必要性③</a:t>
            </a:r>
            <a:endParaRPr lang="ja-JP" altLang="en-US"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620556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7F3AA-C194-6157-1F3F-721199CE146B}"/>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6DFA2129-FECA-2207-903A-9BC0755A86DB}"/>
              </a:ext>
            </a:extLst>
          </p:cNvPr>
          <p:cNvSpPr/>
          <p:nvPr/>
        </p:nvSpPr>
        <p:spPr>
          <a:xfrm>
            <a:off x="859968" y="2040498"/>
            <a:ext cx="10254345" cy="3522101"/>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F603DC92-EC63-AE28-8D55-28FF0FE826EA}"/>
              </a:ext>
            </a:extLst>
          </p:cNvPr>
          <p:cNvSpPr>
            <a:spLocks noGrp="1"/>
          </p:cNvSpPr>
          <p:nvPr>
            <p:ph type="ctrTitle"/>
          </p:nvPr>
        </p:nvSpPr>
        <p:spPr>
          <a:xfrm>
            <a:off x="1132112" y="1094941"/>
            <a:ext cx="9710057" cy="674913"/>
          </a:xfrm>
        </p:spPr>
        <p:txBody>
          <a:bodyPr>
            <a:normAutofit/>
          </a:bodyPr>
          <a:lstStyle/>
          <a:p>
            <a:r>
              <a:rPr kumimoji="1" lang="ja-JP" altLang="en-US" sz="2800" b="1" u="sng" dirty="0">
                <a:latin typeface="メイリオ" panose="020B0604030504040204" pitchFamily="50" charset="-128"/>
                <a:ea typeface="メイリオ" panose="020B0604030504040204" pitchFamily="50" charset="-128"/>
              </a:rPr>
              <a:t>顧客等からの著しい迷惑行為に対する対応</a:t>
            </a:r>
          </a:p>
        </p:txBody>
      </p:sp>
      <p:sp>
        <p:nvSpPr>
          <p:cNvPr id="3" name="字幕 2">
            <a:extLst>
              <a:ext uri="{FF2B5EF4-FFF2-40B4-BE49-F238E27FC236}">
                <a16:creationId xmlns:a16="http://schemas.microsoft.com/office/drawing/2014/main" id="{25751463-6313-6C3E-1758-D7742C22114D}"/>
              </a:ext>
            </a:extLst>
          </p:cNvPr>
          <p:cNvSpPr>
            <a:spLocks noGrp="1"/>
          </p:cNvSpPr>
          <p:nvPr>
            <p:ph type="subTitle" idx="1"/>
          </p:nvPr>
        </p:nvSpPr>
        <p:spPr>
          <a:xfrm>
            <a:off x="2911928" y="6315184"/>
            <a:ext cx="6760028" cy="512762"/>
          </a:xfrm>
        </p:spPr>
        <p:txBody>
          <a:bodyPr>
            <a:normAutofit fontScale="77500" lnSpcReduction="20000"/>
          </a:bodyPr>
          <a:lstStyle/>
          <a:p>
            <a:r>
              <a:rPr kumimoji="1" lang="ja-JP" altLang="en-US" b="1" dirty="0">
                <a:latin typeface="メイリオ" panose="020B0604030504040204" pitchFamily="50" charset="-128"/>
                <a:ea typeface="メイリオ" panose="020B0604030504040204" pitchFamily="50" charset="-128"/>
              </a:rPr>
              <a:t>令和</a:t>
            </a:r>
            <a:r>
              <a:rPr kumimoji="1" lang="en-US" altLang="ja-JP" b="1" dirty="0">
                <a:latin typeface="メイリオ" panose="020B0604030504040204" pitchFamily="50" charset="-128"/>
                <a:ea typeface="メイリオ" panose="020B0604030504040204" pitchFamily="50" charset="-128"/>
              </a:rPr>
              <a:t>5</a:t>
            </a:r>
            <a:r>
              <a:rPr lang="ja-JP" altLang="en-US" b="1" dirty="0">
                <a:latin typeface="メイリオ" panose="020B0604030504040204" pitchFamily="50" charset="-128"/>
                <a:ea typeface="メイリオ" panose="020B0604030504040204" pitchFamily="50" charset="-128"/>
              </a:rPr>
              <a:t>年度 </a:t>
            </a:r>
            <a:r>
              <a:rPr lang="en-US" altLang="ja-JP" b="1" dirty="0">
                <a:latin typeface="メイリオ" panose="020B0604030504040204" pitchFamily="50" charset="-128"/>
                <a:ea typeface="メイリオ" panose="020B0604030504040204" pitchFamily="50" charset="-128"/>
              </a:rPr>
              <a:t>『</a:t>
            </a:r>
            <a:r>
              <a:rPr lang="ja-JP" altLang="en-US" b="1" dirty="0">
                <a:latin typeface="メイリオ" panose="020B0604030504040204" pitchFamily="50" charset="-128"/>
                <a:ea typeface="メイリオ" panose="020B0604030504040204" pitchFamily="50" charset="-128"/>
              </a:rPr>
              <a:t>職場のハラスメントに関する実態調査</a:t>
            </a:r>
            <a:r>
              <a:rPr lang="en-US" altLang="ja-JP" b="1" dirty="0">
                <a:latin typeface="メイリオ" panose="020B0604030504040204" pitchFamily="50" charset="-128"/>
                <a:ea typeface="メイリオ" panose="020B0604030504040204" pitchFamily="50" charset="-128"/>
              </a:rPr>
              <a:t>』</a:t>
            </a:r>
            <a:r>
              <a:rPr lang="ja-JP" altLang="en-US" b="1" dirty="0">
                <a:latin typeface="メイリオ" panose="020B0604030504040204" pitchFamily="50" charset="-128"/>
                <a:ea typeface="メイリオ" panose="020B0604030504040204" pitchFamily="50" charset="-128"/>
              </a:rPr>
              <a:t>より</a:t>
            </a:r>
            <a:endParaRPr kumimoji="1" lang="ja-JP" altLang="en-US" b="1" dirty="0">
              <a:latin typeface="メイリオ" panose="020B0604030504040204" pitchFamily="50" charset="-128"/>
              <a:ea typeface="メイリオ" panose="020B0604030504040204" pitchFamily="50" charset="-128"/>
            </a:endParaRPr>
          </a:p>
        </p:txBody>
      </p:sp>
      <p:sp>
        <p:nvSpPr>
          <p:cNvPr id="5" name="スライド番号プレースホルダー 4">
            <a:extLst>
              <a:ext uri="{FF2B5EF4-FFF2-40B4-BE49-F238E27FC236}">
                <a16:creationId xmlns:a16="http://schemas.microsoft.com/office/drawing/2014/main" id="{AF0C96AB-8E66-D19C-CCC0-95925F7C60DD}"/>
              </a:ext>
            </a:extLst>
          </p:cNvPr>
          <p:cNvSpPr>
            <a:spLocks noGrp="1"/>
          </p:cNvSpPr>
          <p:nvPr>
            <p:ph type="sldNum" sz="quarter" idx="12"/>
          </p:nvPr>
        </p:nvSpPr>
        <p:spPr/>
        <p:txBody>
          <a:bodyPr/>
          <a:lstStyle/>
          <a:p>
            <a:fld id="{4C63D3D3-A852-4B12-BA5F-30AF14C5E5BB}" type="slidenum">
              <a:rPr kumimoji="1" lang="ja-JP" altLang="en-US" smtClean="0"/>
              <a:t>7</a:t>
            </a:fld>
            <a:endParaRPr kumimoji="1" lang="ja-JP" altLang="en-US"/>
          </a:p>
        </p:txBody>
      </p:sp>
      <p:sp>
        <p:nvSpPr>
          <p:cNvPr id="4" name="テキスト ボックス 3">
            <a:extLst>
              <a:ext uri="{FF2B5EF4-FFF2-40B4-BE49-F238E27FC236}">
                <a16:creationId xmlns:a16="http://schemas.microsoft.com/office/drawing/2014/main" id="{F2980B84-C7DB-EB02-488F-832A5DF7B59C}"/>
              </a:ext>
            </a:extLst>
          </p:cNvPr>
          <p:cNvSpPr txBox="1"/>
          <p:nvPr/>
        </p:nvSpPr>
        <p:spPr>
          <a:xfrm>
            <a:off x="859969" y="1860069"/>
            <a:ext cx="10254344" cy="3816429"/>
          </a:xfrm>
          <a:prstGeom prst="rect">
            <a:avLst/>
          </a:prstGeom>
          <a:noFill/>
        </p:spPr>
        <p:txBody>
          <a:bodyPr wrap="square" rtlCol="0">
            <a:spAutoFit/>
          </a:bodyPr>
          <a:lstStyle/>
          <a:p>
            <a:endParaRPr lang="en-US" altLang="ja-JP" sz="2800" b="1" dirty="0"/>
          </a:p>
          <a:p>
            <a:r>
              <a:rPr lang="ja-JP" altLang="en-US" sz="2800" b="1" dirty="0">
                <a:latin typeface="メイリオ" panose="020B0604030504040204" pitchFamily="50" charset="-128"/>
                <a:ea typeface="メイリオ" panose="020B0604030504040204" pitchFamily="50" charset="-128"/>
              </a:rPr>
              <a:t>・上司に引き継いだ</a:t>
            </a:r>
            <a:r>
              <a:rPr kumimoji="1" lang="ja-JP" altLang="en-US" sz="2800" b="1" dirty="0">
                <a:latin typeface="メイリオ" panose="020B0604030504040204" pitchFamily="50" charset="-128"/>
                <a:ea typeface="メイリオ" panose="020B0604030504040204" pitchFamily="50" charset="-128"/>
              </a:rPr>
              <a:t>　</a:t>
            </a:r>
            <a:r>
              <a:rPr lang="en-US" altLang="ja-JP" sz="2800" b="1" dirty="0">
                <a:latin typeface="メイリオ" panose="020B0604030504040204" pitchFamily="50" charset="-128"/>
                <a:ea typeface="メイリオ" panose="020B0604030504040204" pitchFamily="50" charset="-128"/>
              </a:rPr>
              <a:t>37</a:t>
            </a:r>
            <a:r>
              <a:rPr kumimoji="1" lang="en-US" altLang="ja-JP" sz="2800" b="1" dirty="0">
                <a:latin typeface="メイリオ" panose="020B0604030504040204" pitchFamily="50" charset="-128"/>
                <a:ea typeface="メイリオ" panose="020B0604030504040204" pitchFamily="50" charset="-128"/>
              </a:rPr>
              <a:t>.4</a:t>
            </a:r>
          </a:p>
          <a:p>
            <a:r>
              <a:rPr kumimoji="1" lang="ja-JP" altLang="en-US" sz="2800" b="1" dirty="0">
                <a:latin typeface="メイリオ" panose="020B0604030504040204" pitchFamily="50" charset="-128"/>
                <a:ea typeface="メイリオ" panose="020B0604030504040204" pitchFamily="50" charset="-128"/>
              </a:rPr>
              <a:t>・</a:t>
            </a:r>
            <a:r>
              <a:rPr lang="ja-JP" altLang="en-US" sz="2800" b="1" dirty="0">
                <a:latin typeface="メイリオ" panose="020B0604030504040204" pitchFamily="50" charset="-128"/>
                <a:ea typeface="メイリオ" panose="020B0604030504040204" pitchFamily="50" charset="-128"/>
              </a:rPr>
              <a:t>謝り続けた</a:t>
            </a:r>
            <a:r>
              <a:rPr kumimoji="1" lang="ja-JP" altLang="en-US" sz="2800" b="1" dirty="0">
                <a:latin typeface="メイリオ" panose="020B0604030504040204" pitchFamily="50" charset="-128"/>
                <a:ea typeface="メイリオ" panose="020B0604030504040204" pitchFamily="50" charset="-128"/>
              </a:rPr>
              <a:t>　</a:t>
            </a:r>
            <a:r>
              <a:rPr lang="en-US" altLang="ja-JP" sz="2800" b="1" dirty="0">
                <a:latin typeface="メイリオ" panose="020B0604030504040204" pitchFamily="50" charset="-128"/>
                <a:ea typeface="メイリオ" panose="020B0604030504040204" pitchFamily="50" charset="-128"/>
              </a:rPr>
              <a:t>32</a:t>
            </a:r>
            <a:r>
              <a:rPr kumimoji="1" lang="en-US" altLang="ja-JP" sz="2800" b="1" dirty="0">
                <a:latin typeface="メイリオ" panose="020B0604030504040204" pitchFamily="50" charset="-128"/>
                <a:ea typeface="メイリオ" panose="020B0604030504040204" pitchFamily="50" charset="-128"/>
              </a:rPr>
              <a:t>.1</a:t>
            </a:r>
          </a:p>
          <a:p>
            <a:r>
              <a:rPr lang="ja-JP" altLang="en-US" sz="2800" b="1" dirty="0">
                <a:latin typeface="メイリオ" panose="020B0604030504040204" pitchFamily="50" charset="-128"/>
                <a:ea typeface="メイリオ" panose="020B0604030504040204" pitchFamily="50" charset="-128"/>
              </a:rPr>
              <a:t>・顧客等からの要求等を断った　</a:t>
            </a:r>
            <a:r>
              <a:rPr lang="en-US" altLang="ja-JP" sz="2800" b="1" dirty="0">
                <a:latin typeface="メイリオ" panose="020B0604030504040204" pitchFamily="50" charset="-128"/>
                <a:ea typeface="メイリオ" panose="020B0604030504040204" pitchFamily="50" charset="-128"/>
              </a:rPr>
              <a:t>29.0</a:t>
            </a:r>
          </a:p>
          <a:p>
            <a:r>
              <a:rPr lang="ja-JP" altLang="en-US" sz="2800" b="1" dirty="0">
                <a:latin typeface="メイリオ" panose="020B0604030504040204" pitchFamily="50" charset="-128"/>
                <a:ea typeface="メイリオ" panose="020B0604030504040204" pitchFamily="50" charset="-128"/>
              </a:rPr>
              <a:t>・複数人の職員で対応した　</a:t>
            </a:r>
            <a:r>
              <a:rPr lang="en-US" altLang="ja-JP" sz="2800" b="1" dirty="0">
                <a:latin typeface="メイリオ" panose="020B0604030504040204" pitchFamily="50" charset="-128"/>
                <a:ea typeface="メイリオ" panose="020B0604030504040204" pitchFamily="50" charset="-128"/>
              </a:rPr>
              <a:t>21.3</a:t>
            </a:r>
          </a:p>
          <a:p>
            <a:r>
              <a:rPr lang="ja-JP" altLang="en-US" sz="2800" b="1" dirty="0">
                <a:latin typeface="メイリオ" panose="020B0604030504040204" pitchFamily="50" charset="-128"/>
                <a:ea typeface="メイリオ" panose="020B0604030504040204" pitchFamily="50" charset="-128"/>
              </a:rPr>
              <a:t>・何もできなかった  </a:t>
            </a:r>
            <a:r>
              <a:rPr lang="en-US" altLang="ja-JP" sz="2800" b="1" dirty="0">
                <a:latin typeface="メイリオ" panose="020B0604030504040204" pitchFamily="50" charset="-128"/>
                <a:ea typeface="メイリオ" panose="020B0604030504040204" pitchFamily="50" charset="-128"/>
              </a:rPr>
              <a:t>14.6</a:t>
            </a:r>
          </a:p>
          <a:p>
            <a:r>
              <a:rPr lang="ja-JP" altLang="en-US" sz="2800" b="1" dirty="0">
                <a:latin typeface="メイリオ" panose="020B0604030504040204" pitchFamily="50" charset="-128"/>
                <a:ea typeface="メイリオ" panose="020B0604030504040204" pitchFamily="50" charset="-128"/>
              </a:rPr>
              <a:t>・要求に応じた　</a:t>
            </a:r>
            <a:r>
              <a:rPr lang="en-US" altLang="ja-JP" sz="2800" b="1" dirty="0">
                <a:latin typeface="メイリオ" panose="020B0604030504040204" pitchFamily="50" charset="-128"/>
                <a:ea typeface="メイリオ" panose="020B0604030504040204" pitchFamily="50" charset="-128"/>
              </a:rPr>
              <a:t>9.5</a:t>
            </a:r>
          </a:p>
          <a:p>
            <a:r>
              <a:rPr lang="ja-JP" altLang="en-US" sz="2800" b="1" dirty="0">
                <a:latin typeface="メイリオ" panose="020B0604030504040204" pitchFamily="50" charset="-128"/>
                <a:ea typeface="メイリオ" panose="020B0604030504040204" pitchFamily="50" charset="-128"/>
              </a:rPr>
              <a:t>・その他  </a:t>
            </a:r>
            <a:r>
              <a:rPr lang="en-US" altLang="ja-JP" sz="2800" b="1" dirty="0">
                <a:latin typeface="メイリオ" panose="020B0604030504040204" pitchFamily="50" charset="-128"/>
                <a:ea typeface="メイリオ" panose="020B0604030504040204" pitchFamily="50" charset="-128"/>
              </a:rPr>
              <a:t>3.3</a:t>
            </a:r>
          </a:p>
          <a:p>
            <a:endParaRPr kumimoji="1" lang="ja-JP" altLang="en-US" dirty="0"/>
          </a:p>
        </p:txBody>
      </p:sp>
      <p:sp>
        <p:nvSpPr>
          <p:cNvPr id="6" name="楕円 5">
            <a:extLst>
              <a:ext uri="{FF2B5EF4-FFF2-40B4-BE49-F238E27FC236}">
                <a16:creationId xmlns:a16="http://schemas.microsoft.com/office/drawing/2014/main" id="{363F3560-696E-D8B4-B6D2-0E851A28A920}"/>
              </a:ext>
            </a:extLst>
          </p:cNvPr>
          <p:cNvSpPr/>
          <p:nvPr/>
        </p:nvSpPr>
        <p:spPr>
          <a:xfrm>
            <a:off x="1077687" y="2667841"/>
            <a:ext cx="2264231" cy="532559"/>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63F99EA4-7613-56C1-6495-37A99904E506}"/>
              </a:ext>
            </a:extLst>
          </p:cNvPr>
          <p:cNvSpPr txBox="1"/>
          <p:nvPr/>
        </p:nvSpPr>
        <p:spPr>
          <a:xfrm>
            <a:off x="1975755" y="505650"/>
            <a:ext cx="8420102" cy="584775"/>
          </a:xfrm>
          <a:prstGeom prst="rect">
            <a:avLst/>
          </a:prstGeom>
          <a:noFill/>
        </p:spPr>
        <p:txBody>
          <a:bodyPr wrap="square">
            <a:spAutoFit/>
          </a:bodyPr>
          <a:lstStyle/>
          <a:p>
            <a:r>
              <a:rPr lang="ja-JP" altLang="en-US" sz="3200" dirty="0">
                <a:latin typeface="メイリオ" panose="020B0604030504040204" pitchFamily="50" charset="-128"/>
                <a:ea typeface="メイリオ" panose="020B0604030504040204" pitchFamily="50" charset="-128"/>
              </a:rPr>
              <a:t>カスタマーハラスメント防止対策</a:t>
            </a:r>
            <a:r>
              <a:rPr lang="ja-JP" altLang="en-US" sz="3200">
                <a:latin typeface="メイリオ" panose="020B0604030504040204" pitchFamily="50" charset="-128"/>
                <a:ea typeface="メイリオ" panose="020B0604030504040204" pitchFamily="50" charset="-128"/>
              </a:rPr>
              <a:t>の必要性④</a:t>
            </a:r>
            <a:endParaRPr lang="ja-JP" altLang="en-US"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46006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0759B-D396-BF92-EAAD-BAB2E5C60F10}"/>
            </a:ext>
          </a:extLst>
        </p:cNvPr>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D3FF7D15-1ACD-AF1E-E04B-C7CA07D179D1}"/>
              </a:ext>
            </a:extLst>
          </p:cNvPr>
          <p:cNvSpPr/>
          <p:nvPr/>
        </p:nvSpPr>
        <p:spPr>
          <a:xfrm>
            <a:off x="323852" y="1838608"/>
            <a:ext cx="11117034" cy="4283645"/>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E01CD481-2F4C-81A9-66FD-878D386170B4}"/>
              </a:ext>
            </a:extLst>
          </p:cNvPr>
          <p:cNvSpPr>
            <a:spLocks noGrp="1"/>
          </p:cNvSpPr>
          <p:nvPr>
            <p:ph type="ctrTitle"/>
          </p:nvPr>
        </p:nvSpPr>
        <p:spPr>
          <a:xfrm>
            <a:off x="323852" y="1127591"/>
            <a:ext cx="11544296" cy="940695"/>
          </a:xfrm>
        </p:spPr>
        <p:txBody>
          <a:bodyPr>
            <a:noAutofit/>
          </a:bodyPr>
          <a:lstStyle/>
          <a:p>
            <a:r>
              <a:rPr kumimoji="1" lang="ja-JP" altLang="en-US" sz="2800" b="1" u="sng" dirty="0">
                <a:latin typeface="メイリオ" panose="020B0604030504040204" pitchFamily="50" charset="-128"/>
                <a:ea typeface="メイリオ" panose="020B0604030504040204" pitchFamily="50" charset="-128"/>
              </a:rPr>
              <a:t>顧客等からの著しい迷惑行為に関する取組</a:t>
            </a:r>
            <a:br>
              <a:rPr kumimoji="1" lang="ja-JP" altLang="en-US" sz="2300" b="1" u="sng" dirty="0">
                <a:latin typeface="メイリオ" panose="020B0604030504040204" pitchFamily="50" charset="-128"/>
                <a:ea typeface="メイリオ" panose="020B0604030504040204" pitchFamily="50" charset="-128"/>
              </a:rPr>
            </a:br>
            <a:endParaRPr kumimoji="1" lang="ja-JP" altLang="en-US" sz="23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FC546A2C-1A0D-7B18-5EBC-5042BD514DFC}"/>
              </a:ext>
            </a:extLst>
          </p:cNvPr>
          <p:cNvSpPr>
            <a:spLocks noGrp="1"/>
          </p:cNvSpPr>
          <p:nvPr>
            <p:ph type="sldNum" sz="quarter" idx="12"/>
          </p:nvPr>
        </p:nvSpPr>
        <p:spPr/>
        <p:txBody>
          <a:bodyPr/>
          <a:lstStyle/>
          <a:p>
            <a:fld id="{4C63D3D3-A852-4B12-BA5F-30AF14C5E5BB}" type="slidenum">
              <a:rPr kumimoji="1" lang="ja-JP" altLang="en-US" smtClean="0"/>
              <a:t>8</a:t>
            </a:fld>
            <a:endParaRPr kumimoji="1" lang="ja-JP" altLang="en-US"/>
          </a:p>
        </p:txBody>
      </p:sp>
      <p:sp>
        <p:nvSpPr>
          <p:cNvPr id="4" name="テキスト ボックス 3">
            <a:extLst>
              <a:ext uri="{FF2B5EF4-FFF2-40B4-BE49-F238E27FC236}">
                <a16:creationId xmlns:a16="http://schemas.microsoft.com/office/drawing/2014/main" id="{EA8C40F8-CCF4-2D04-89E9-EBCB1B2CAE66}"/>
              </a:ext>
            </a:extLst>
          </p:cNvPr>
          <p:cNvSpPr txBox="1"/>
          <p:nvPr/>
        </p:nvSpPr>
        <p:spPr>
          <a:xfrm>
            <a:off x="586469" y="1597938"/>
            <a:ext cx="10591801" cy="4524315"/>
          </a:xfrm>
          <a:prstGeom prst="rect">
            <a:avLst/>
          </a:prstGeom>
          <a:noFill/>
        </p:spPr>
        <p:txBody>
          <a:bodyPr wrap="square" rtlCol="0">
            <a:spAutoFit/>
          </a:bodyPr>
          <a:lstStyle/>
          <a:p>
            <a:r>
              <a:rPr lang="ja-JP" altLang="en-US" b="1" dirty="0"/>
              <a:t>　</a:t>
            </a:r>
            <a:r>
              <a:rPr lang="ja-JP" altLang="en-US" sz="2400" b="1" dirty="0"/>
              <a:t>　　　　　</a:t>
            </a:r>
            <a:endParaRPr lang="en-US" altLang="ja-JP" sz="2400" b="1" dirty="0"/>
          </a:p>
          <a:p>
            <a:r>
              <a:rPr lang="ja-JP" altLang="en-US" sz="2400" b="1" dirty="0">
                <a:latin typeface="メイリオ" panose="020B0604030504040204" pitchFamily="50" charset="-128"/>
                <a:ea typeface="メイリオ" panose="020B0604030504040204" pitchFamily="50" charset="-128"/>
              </a:rPr>
              <a:t>・顧客等からの著しい迷惑行為の対応に関するマニュアルの作成、</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　研修の実施</a:t>
            </a:r>
            <a:r>
              <a:rPr lang="ja-JP" altLang="en-US" sz="2400" dirty="0"/>
              <a:t>　</a:t>
            </a:r>
            <a:r>
              <a:rPr lang="en-US" altLang="ja-JP" sz="2400" b="1" u="sng" dirty="0">
                <a:latin typeface="メイリオ" panose="020B0604030504040204" pitchFamily="50" charset="-128"/>
                <a:ea typeface="メイリオ" panose="020B0604030504040204" pitchFamily="50" charset="-128"/>
              </a:rPr>
              <a:t>13.7</a:t>
            </a:r>
            <a:endParaRPr kumimoji="1" lang="en-US" altLang="ja-JP" sz="2400" b="1" dirty="0">
              <a:latin typeface="メイリオ" panose="020B0604030504040204" pitchFamily="50" charset="-128"/>
              <a:ea typeface="メイリオ" panose="020B0604030504040204" pitchFamily="50" charset="-128"/>
            </a:endParaRPr>
          </a:p>
          <a:p>
            <a:r>
              <a:rPr kumimoji="1" lang="ja-JP" altLang="en-US" sz="2400" b="1" dirty="0">
                <a:latin typeface="メイリオ" panose="020B0604030504040204" pitchFamily="50" charset="-128"/>
                <a:ea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rPr>
              <a:t>顧客等への周知・啓発　</a:t>
            </a:r>
            <a:r>
              <a:rPr lang="en-US" altLang="ja-JP" sz="2400" b="1" u="sng" dirty="0">
                <a:latin typeface="メイリオ" panose="020B0604030504040204" pitchFamily="50" charset="-128"/>
                <a:ea typeface="メイリオ" panose="020B0604030504040204" pitchFamily="50" charset="-128"/>
              </a:rPr>
              <a:t>11.4</a:t>
            </a:r>
            <a:endParaRPr kumimoji="1"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・行為者に対する出入り禁止  </a:t>
            </a:r>
            <a:r>
              <a:rPr lang="en-US" altLang="ja-JP" sz="2400" b="1" dirty="0">
                <a:latin typeface="メイリオ" panose="020B0604030504040204" pitchFamily="50" charset="-128"/>
                <a:ea typeface="メイリオ" panose="020B0604030504040204" pitchFamily="50" charset="-128"/>
              </a:rPr>
              <a:t>13.1</a:t>
            </a:r>
          </a:p>
          <a:p>
            <a:r>
              <a:rPr lang="ja-JP" altLang="en-US" sz="2400" b="1" dirty="0">
                <a:latin typeface="メイリオ" panose="020B0604030504040204" pitchFamily="50" charset="-128"/>
                <a:ea typeface="メイリオ" panose="020B0604030504040204" pitchFamily="50" charset="-128"/>
              </a:rPr>
              <a:t>・自社従業員が取引先等からハラスメント被害を受けた場合の取引先等</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　への協力依頼（事実確認、再発防止等） </a:t>
            </a:r>
            <a:r>
              <a:rPr lang="en-US" altLang="ja-JP" sz="2400" b="1" dirty="0">
                <a:latin typeface="メイリオ" panose="020B0604030504040204" pitchFamily="50" charset="-128"/>
                <a:ea typeface="メイリオ" panose="020B0604030504040204" pitchFamily="50" charset="-128"/>
              </a:rPr>
              <a:t>13.9</a:t>
            </a:r>
          </a:p>
          <a:p>
            <a:r>
              <a:rPr lang="ja-JP" altLang="en-US" sz="2400" b="1" dirty="0">
                <a:latin typeface="メイリオ" panose="020B0604030504040204" pitchFamily="50" charset="-128"/>
                <a:ea typeface="メイリオ" panose="020B0604030504040204" pitchFamily="50" charset="-128"/>
              </a:rPr>
              <a:t>・警備会社、警察等の関係各所との連携（連絡体制の構築等） </a:t>
            </a:r>
            <a:r>
              <a:rPr lang="en-US" altLang="ja-JP" sz="2400" b="1" dirty="0">
                <a:latin typeface="メイリオ" panose="020B0604030504040204" pitchFamily="50" charset="-128"/>
                <a:ea typeface="メイリオ" panose="020B0604030504040204" pitchFamily="50" charset="-128"/>
              </a:rPr>
              <a:t>12.7</a:t>
            </a:r>
          </a:p>
          <a:p>
            <a:r>
              <a:rPr lang="ja-JP" altLang="en-US" sz="2400" b="1" dirty="0">
                <a:latin typeface="メイリオ" panose="020B0604030504040204" pitchFamily="50" charset="-128"/>
                <a:ea typeface="メイリオ" panose="020B0604030504040204" pitchFamily="50" charset="-128"/>
              </a:rPr>
              <a:t>・保健スタッフ（産業医、保健師、看護婦等）との連携</a:t>
            </a:r>
            <a:endParaRPr lang="en-US" altLang="ja-JP" sz="24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（連絡体制の構築等） </a:t>
            </a:r>
            <a:r>
              <a:rPr lang="en-US" altLang="ja-JP" sz="2400" b="1" dirty="0">
                <a:latin typeface="メイリオ" panose="020B0604030504040204" pitchFamily="50" charset="-128"/>
                <a:ea typeface="メイリオ" panose="020B0604030504040204" pitchFamily="50" charset="-128"/>
              </a:rPr>
              <a:t>12.0</a:t>
            </a:r>
          </a:p>
          <a:p>
            <a:r>
              <a:rPr lang="ja-JP" altLang="en-US" sz="2400" b="1" dirty="0">
                <a:latin typeface="メイリオ" panose="020B0604030504040204" pitchFamily="50" charset="-128"/>
                <a:ea typeface="メイリオ" panose="020B0604030504040204" pitchFamily="50" charset="-128"/>
              </a:rPr>
              <a:t>・その他  </a:t>
            </a:r>
            <a:r>
              <a:rPr lang="en-US" altLang="ja-JP" sz="2400" b="1" dirty="0">
                <a:latin typeface="メイリオ" panose="020B0604030504040204" pitchFamily="50" charset="-128"/>
                <a:ea typeface="メイリオ" panose="020B0604030504040204" pitchFamily="50" charset="-128"/>
              </a:rPr>
              <a:t>3.0</a:t>
            </a:r>
          </a:p>
          <a:p>
            <a:r>
              <a:rPr lang="ja-JP" altLang="en-US" sz="2400" b="1" dirty="0">
                <a:latin typeface="メイリオ" panose="020B0604030504040204" pitchFamily="50" charset="-128"/>
                <a:ea typeface="メイリオ" panose="020B0604030504040204" pitchFamily="50" charset="-128"/>
              </a:rPr>
              <a:t>・特にない　</a:t>
            </a:r>
            <a:r>
              <a:rPr lang="en-US" altLang="ja-JP" sz="2400" b="1" dirty="0">
                <a:latin typeface="メイリオ" panose="020B0604030504040204" pitchFamily="50" charset="-128"/>
                <a:ea typeface="メイリオ" panose="020B0604030504040204" pitchFamily="50" charset="-128"/>
              </a:rPr>
              <a:t>55.8</a:t>
            </a:r>
          </a:p>
        </p:txBody>
      </p:sp>
      <p:sp>
        <p:nvSpPr>
          <p:cNvPr id="9" name="字幕 2">
            <a:extLst>
              <a:ext uri="{FF2B5EF4-FFF2-40B4-BE49-F238E27FC236}">
                <a16:creationId xmlns:a16="http://schemas.microsoft.com/office/drawing/2014/main" id="{8E33DBA5-F2A6-6D11-E15D-0C5B5A91C87E}"/>
              </a:ext>
            </a:extLst>
          </p:cNvPr>
          <p:cNvSpPr txBox="1">
            <a:spLocks/>
          </p:cNvSpPr>
          <p:nvPr/>
        </p:nvSpPr>
        <p:spPr>
          <a:xfrm>
            <a:off x="2911928" y="6315184"/>
            <a:ext cx="6760028" cy="512762"/>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b="1">
                <a:latin typeface="メイリオ" panose="020B0604030504040204" pitchFamily="50" charset="-128"/>
                <a:ea typeface="メイリオ" panose="020B0604030504040204" pitchFamily="50" charset="-128"/>
              </a:rPr>
              <a:t>令和</a:t>
            </a:r>
            <a:r>
              <a:rPr lang="en-US" altLang="ja-JP" b="1">
                <a:latin typeface="メイリオ" panose="020B0604030504040204" pitchFamily="50" charset="-128"/>
                <a:ea typeface="メイリオ" panose="020B0604030504040204" pitchFamily="50" charset="-128"/>
              </a:rPr>
              <a:t>5</a:t>
            </a:r>
            <a:r>
              <a:rPr lang="ja-JP" altLang="en-US" b="1">
                <a:latin typeface="メイリオ" panose="020B0604030504040204" pitchFamily="50" charset="-128"/>
                <a:ea typeface="メイリオ" panose="020B0604030504040204" pitchFamily="50" charset="-128"/>
              </a:rPr>
              <a:t>年度 </a:t>
            </a:r>
            <a:r>
              <a:rPr lang="en-US" altLang="ja-JP" b="1">
                <a:latin typeface="メイリオ" panose="020B0604030504040204" pitchFamily="50" charset="-128"/>
                <a:ea typeface="メイリオ" panose="020B0604030504040204" pitchFamily="50" charset="-128"/>
              </a:rPr>
              <a:t>『</a:t>
            </a:r>
            <a:r>
              <a:rPr lang="ja-JP" altLang="en-US" b="1">
                <a:latin typeface="メイリオ" panose="020B0604030504040204" pitchFamily="50" charset="-128"/>
                <a:ea typeface="メイリオ" panose="020B0604030504040204" pitchFamily="50" charset="-128"/>
              </a:rPr>
              <a:t>職場のハラスメントに関する実態調査</a:t>
            </a:r>
            <a:r>
              <a:rPr lang="en-US" altLang="ja-JP" b="1">
                <a:latin typeface="メイリオ" panose="020B0604030504040204" pitchFamily="50" charset="-128"/>
                <a:ea typeface="メイリオ" panose="020B0604030504040204" pitchFamily="50" charset="-128"/>
              </a:rPr>
              <a:t>』</a:t>
            </a:r>
            <a:r>
              <a:rPr lang="ja-JP" altLang="en-US" b="1">
                <a:latin typeface="メイリオ" panose="020B0604030504040204" pitchFamily="50" charset="-128"/>
                <a:ea typeface="メイリオ" panose="020B0604030504040204" pitchFamily="50" charset="-128"/>
              </a:rPr>
              <a:t>より</a:t>
            </a:r>
            <a:endParaRPr lang="ja-JP" altLang="en-US" b="1" dirty="0">
              <a:latin typeface="メイリオ" panose="020B0604030504040204" pitchFamily="50" charset="-128"/>
              <a:ea typeface="メイリオ" panose="020B0604030504040204" pitchFamily="50" charset="-128"/>
            </a:endParaRPr>
          </a:p>
        </p:txBody>
      </p:sp>
      <p:sp>
        <p:nvSpPr>
          <p:cNvPr id="3" name="楕円 2">
            <a:extLst>
              <a:ext uri="{FF2B5EF4-FFF2-40B4-BE49-F238E27FC236}">
                <a16:creationId xmlns:a16="http://schemas.microsoft.com/office/drawing/2014/main" id="{A04A95FD-A34C-41C6-6D56-9CA45874D28F}"/>
              </a:ext>
            </a:extLst>
          </p:cNvPr>
          <p:cNvSpPr/>
          <p:nvPr/>
        </p:nvSpPr>
        <p:spPr>
          <a:xfrm>
            <a:off x="664029" y="5606143"/>
            <a:ext cx="1676400" cy="516110"/>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955F3F4C-BC08-A810-C331-BA781A72112D}"/>
              </a:ext>
            </a:extLst>
          </p:cNvPr>
          <p:cNvSpPr txBox="1"/>
          <p:nvPr/>
        </p:nvSpPr>
        <p:spPr>
          <a:xfrm>
            <a:off x="1975755" y="505650"/>
            <a:ext cx="8452759" cy="584775"/>
          </a:xfrm>
          <a:prstGeom prst="rect">
            <a:avLst/>
          </a:prstGeom>
          <a:noFill/>
        </p:spPr>
        <p:txBody>
          <a:bodyPr wrap="square">
            <a:spAutoFit/>
          </a:bodyPr>
          <a:lstStyle/>
          <a:p>
            <a:r>
              <a:rPr lang="ja-JP" altLang="en-US" sz="3200" dirty="0">
                <a:latin typeface="メイリオ" panose="020B0604030504040204" pitchFamily="50" charset="-128"/>
                <a:ea typeface="メイリオ" panose="020B0604030504040204" pitchFamily="50" charset="-128"/>
              </a:rPr>
              <a:t>カスタマーハラスメント防止対策の必要性⑤</a:t>
            </a:r>
          </a:p>
        </p:txBody>
      </p:sp>
    </p:spTree>
    <p:extLst>
      <p:ext uri="{BB962C8B-B14F-4D97-AF65-F5344CB8AC3E}">
        <p14:creationId xmlns:p14="http://schemas.microsoft.com/office/powerpoint/2010/main" val="106051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E1DF6-49FA-AD16-6198-36C24CE26429}"/>
            </a:ext>
          </a:extLst>
        </p:cNvPr>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D20D0059-EEE0-916B-38E5-46D034F6B085}"/>
              </a:ext>
            </a:extLst>
          </p:cNvPr>
          <p:cNvSpPr/>
          <p:nvPr/>
        </p:nvSpPr>
        <p:spPr>
          <a:xfrm>
            <a:off x="1132115" y="1418300"/>
            <a:ext cx="10417628" cy="3298371"/>
          </a:xfrm>
          <a:prstGeom prst="roundRect">
            <a:avLst/>
          </a:prstGeom>
          <a:solidFill>
            <a:schemeClr val="accent4">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20ECF0A1-B032-2008-EF66-19C276AC0821}"/>
              </a:ext>
            </a:extLst>
          </p:cNvPr>
          <p:cNvSpPr>
            <a:spLocks noGrp="1"/>
          </p:cNvSpPr>
          <p:nvPr>
            <p:ph type="ctrTitle"/>
          </p:nvPr>
        </p:nvSpPr>
        <p:spPr>
          <a:xfrm>
            <a:off x="3730967" y="413772"/>
            <a:ext cx="4278088" cy="674913"/>
          </a:xfrm>
        </p:spPr>
        <p:txBody>
          <a:bodyPr>
            <a:noAutofit/>
          </a:bodyPr>
          <a:lstStyle/>
          <a:p>
            <a:r>
              <a:rPr lang="ja-JP" altLang="en-US" sz="3200" b="1" dirty="0">
                <a:latin typeface="メイリオ" panose="020B0604030504040204" pitchFamily="50" charset="-128"/>
                <a:ea typeface="メイリオ" panose="020B0604030504040204" pitchFamily="50" charset="-128"/>
              </a:rPr>
              <a:t>美容業の業態</a:t>
            </a:r>
            <a:endParaRPr kumimoji="1" lang="ja-JP" altLang="en-US" sz="3200" b="1" u="sng" dirty="0">
              <a:latin typeface="メイリオ" panose="020B0604030504040204" pitchFamily="50" charset="-128"/>
              <a:ea typeface="メイリオ" panose="020B0604030504040204" pitchFamily="50" charset="-128"/>
            </a:endParaRPr>
          </a:p>
        </p:txBody>
      </p:sp>
      <p:sp>
        <p:nvSpPr>
          <p:cNvPr id="10" name="スライド番号プレースホルダー 9">
            <a:extLst>
              <a:ext uri="{FF2B5EF4-FFF2-40B4-BE49-F238E27FC236}">
                <a16:creationId xmlns:a16="http://schemas.microsoft.com/office/drawing/2014/main" id="{F3536E18-2750-156D-DD57-5954F8A7CCD3}"/>
              </a:ext>
            </a:extLst>
          </p:cNvPr>
          <p:cNvSpPr>
            <a:spLocks noGrp="1"/>
          </p:cNvSpPr>
          <p:nvPr>
            <p:ph type="sldNum" sz="quarter" idx="12"/>
          </p:nvPr>
        </p:nvSpPr>
        <p:spPr/>
        <p:txBody>
          <a:bodyPr/>
          <a:lstStyle/>
          <a:p>
            <a:fld id="{4C63D3D3-A852-4B12-BA5F-30AF14C5E5BB}" type="slidenum">
              <a:rPr kumimoji="1" lang="ja-JP" altLang="en-US" smtClean="0"/>
              <a:t>9</a:t>
            </a:fld>
            <a:endParaRPr kumimoji="1" lang="ja-JP" altLang="en-US"/>
          </a:p>
        </p:txBody>
      </p:sp>
      <p:sp>
        <p:nvSpPr>
          <p:cNvPr id="4" name="テキスト ボックス 3">
            <a:extLst>
              <a:ext uri="{FF2B5EF4-FFF2-40B4-BE49-F238E27FC236}">
                <a16:creationId xmlns:a16="http://schemas.microsoft.com/office/drawing/2014/main" id="{ED497DF0-DE7C-4B77-EBE4-819CE3419F02}"/>
              </a:ext>
            </a:extLst>
          </p:cNvPr>
          <p:cNvSpPr txBox="1"/>
          <p:nvPr/>
        </p:nvSpPr>
        <p:spPr>
          <a:xfrm>
            <a:off x="1447801" y="1456778"/>
            <a:ext cx="9742713" cy="3046988"/>
          </a:xfrm>
          <a:prstGeom prst="rect">
            <a:avLst/>
          </a:prstGeom>
          <a:noFill/>
        </p:spPr>
        <p:txBody>
          <a:bodyPr wrap="square" rtlCol="0">
            <a:spAutoFit/>
          </a:bodyPr>
          <a:lstStyle/>
          <a:p>
            <a:br>
              <a:rPr lang="en-US" altLang="ja-JP" sz="2400" b="1" dirty="0">
                <a:latin typeface="メイリオ" panose="020B0604030504040204" pitchFamily="50" charset="-128"/>
                <a:ea typeface="メイリオ" panose="020B0604030504040204" pitchFamily="50" charset="-128"/>
              </a:rPr>
            </a:br>
            <a:r>
              <a:rPr lang="ja-JP" altLang="en-US" sz="2800" b="1" dirty="0">
                <a:latin typeface="メイリオ" panose="020B0604030504040204" pitchFamily="50" charset="-128"/>
                <a:ea typeface="メイリオ" panose="020B0604030504040204" pitchFamily="50" charset="-128"/>
              </a:rPr>
              <a:t>・一般サロン、</a:t>
            </a:r>
            <a:endParaRPr lang="en-US" altLang="ja-JP" sz="2800" b="1" dirty="0">
              <a:latin typeface="メイリオ" panose="020B0604030504040204" pitchFamily="50" charset="-128"/>
              <a:ea typeface="メイリオ" panose="020B0604030504040204" pitchFamily="50" charset="-128"/>
            </a:endParaRPr>
          </a:p>
          <a:p>
            <a:r>
              <a:rPr lang="ja-JP" altLang="en-US" sz="2800" b="1" dirty="0">
                <a:latin typeface="メイリオ" panose="020B0604030504040204" pitchFamily="50" charset="-128"/>
                <a:ea typeface="メイリオ" panose="020B0604030504040204" pitchFamily="50" charset="-128"/>
              </a:rPr>
              <a:t>・アイビューティ</a:t>
            </a:r>
            <a:r>
              <a:rPr lang="en-US" altLang="ja-JP" sz="2800" b="1" dirty="0">
                <a:latin typeface="メイリオ" panose="020B0604030504040204" pitchFamily="50" charset="-128"/>
                <a:ea typeface="メイリオ" panose="020B0604030504040204" pitchFamily="50" charset="-128"/>
              </a:rPr>
              <a:t>(</a:t>
            </a:r>
            <a:r>
              <a:rPr lang="ja-JP" altLang="en-US" sz="2800" b="1" dirty="0">
                <a:latin typeface="メイリオ" panose="020B0604030504040204" pitchFamily="50" charset="-128"/>
                <a:ea typeface="メイリオ" panose="020B0604030504040204" pitchFamily="50" charset="-128"/>
              </a:rPr>
              <a:t>まつ毛等</a:t>
            </a:r>
            <a:r>
              <a:rPr lang="en-US" altLang="ja-JP" sz="2800" b="1" dirty="0">
                <a:latin typeface="メイリオ" panose="020B0604030504040204" pitchFamily="50" charset="-128"/>
                <a:ea typeface="メイリオ" panose="020B0604030504040204" pitchFamily="50" charset="-128"/>
              </a:rPr>
              <a:t>)</a:t>
            </a:r>
            <a:r>
              <a:rPr lang="ja-JP" altLang="en-US" sz="2800" b="1" dirty="0">
                <a:latin typeface="メイリオ" panose="020B0604030504040204" pitchFamily="50" charset="-128"/>
                <a:ea typeface="メイリオ" panose="020B0604030504040204" pitchFamily="50" charset="-128"/>
              </a:rPr>
              <a:t>、</a:t>
            </a:r>
            <a:endParaRPr lang="en-US" altLang="ja-JP" sz="2800" b="1" dirty="0">
              <a:latin typeface="メイリオ" panose="020B0604030504040204" pitchFamily="50" charset="-128"/>
              <a:ea typeface="メイリオ" panose="020B0604030504040204" pitchFamily="50" charset="-128"/>
            </a:endParaRPr>
          </a:p>
          <a:p>
            <a:r>
              <a:rPr lang="ja-JP" altLang="en-US" sz="2800" b="1" dirty="0">
                <a:latin typeface="メイリオ" panose="020B0604030504040204" pitchFamily="50" charset="-128"/>
                <a:ea typeface="メイリオ" panose="020B0604030504040204" pitchFamily="50" charset="-128"/>
              </a:rPr>
              <a:t>・ブライダルヘアメイク</a:t>
            </a:r>
            <a:r>
              <a:rPr lang="en-US" altLang="ja-JP" sz="2800" b="1" dirty="0">
                <a:latin typeface="メイリオ" panose="020B0604030504040204" pitchFamily="50" charset="-128"/>
                <a:ea typeface="メイリオ" panose="020B0604030504040204" pitchFamily="50" charset="-128"/>
              </a:rPr>
              <a:t>(</a:t>
            </a:r>
            <a:r>
              <a:rPr lang="ja-JP" altLang="en-US" sz="2800" b="1" dirty="0">
                <a:latin typeface="メイリオ" panose="020B0604030504040204" pitchFamily="50" charset="-128"/>
                <a:ea typeface="メイリオ" panose="020B0604030504040204" pitchFamily="50" charset="-128"/>
              </a:rPr>
              <a:t>着付</a:t>
            </a:r>
            <a:r>
              <a:rPr lang="en-US" altLang="ja-JP" sz="2800" b="1" dirty="0">
                <a:latin typeface="メイリオ" panose="020B0604030504040204" pitchFamily="50" charset="-128"/>
                <a:ea typeface="メイリオ" panose="020B0604030504040204" pitchFamily="50" charset="-128"/>
              </a:rPr>
              <a:t>)</a:t>
            </a:r>
            <a:r>
              <a:rPr lang="ja-JP" altLang="en-US" sz="2800" b="1" dirty="0">
                <a:latin typeface="メイリオ" panose="020B0604030504040204" pitchFamily="50" charset="-128"/>
                <a:ea typeface="メイリオ" panose="020B0604030504040204" pitchFamily="50" charset="-128"/>
              </a:rPr>
              <a:t>、</a:t>
            </a:r>
            <a:endParaRPr lang="en-US" altLang="ja-JP" sz="2800" b="1" dirty="0">
              <a:latin typeface="メイリオ" panose="020B0604030504040204" pitchFamily="50" charset="-128"/>
              <a:ea typeface="メイリオ" panose="020B0604030504040204" pitchFamily="50" charset="-128"/>
            </a:endParaRPr>
          </a:p>
          <a:p>
            <a:r>
              <a:rPr lang="ja-JP" altLang="en-US" sz="2800" b="1" dirty="0">
                <a:latin typeface="メイリオ" panose="020B0604030504040204" pitchFamily="50" charset="-128"/>
                <a:ea typeface="メイリオ" panose="020B0604030504040204" pitchFamily="50" charset="-128"/>
              </a:rPr>
              <a:t>・訪問美容</a:t>
            </a:r>
            <a:r>
              <a:rPr lang="en-US" altLang="ja-JP" sz="2800" b="1" dirty="0">
                <a:latin typeface="メイリオ" panose="020B0604030504040204" pitchFamily="50" charset="-128"/>
                <a:ea typeface="メイリオ" panose="020B0604030504040204" pitchFamily="50" charset="-128"/>
              </a:rPr>
              <a:t>(</a:t>
            </a:r>
            <a:r>
              <a:rPr lang="ja-JP" altLang="en-US" sz="2800" b="1" dirty="0">
                <a:latin typeface="メイリオ" panose="020B0604030504040204" pitchFamily="50" charset="-128"/>
                <a:ea typeface="メイリオ" panose="020B0604030504040204" pitchFamily="50" charset="-128"/>
              </a:rPr>
              <a:t>介護</a:t>
            </a:r>
            <a:r>
              <a:rPr lang="en-US" altLang="ja-JP" sz="2800" b="1" dirty="0">
                <a:latin typeface="メイリオ" panose="020B0604030504040204" pitchFamily="50" charset="-128"/>
                <a:ea typeface="メイリオ" panose="020B0604030504040204" pitchFamily="50" charset="-128"/>
              </a:rPr>
              <a:t>,</a:t>
            </a:r>
            <a:r>
              <a:rPr lang="ja-JP" altLang="en-US" sz="2800" b="1" dirty="0">
                <a:latin typeface="メイリオ" panose="020B0604030504040204" pitchFamily="50" charset="-128"/>
                <a:ea typeface="メイリオ" panose="020B0604030504040204" pitchFamily="50" charset="-128"/>
              </a:rPr>
              <a:t>高齢者</a:t>
            </a:r>
            <a:r>
              <a:rPr lang="en-US" altLang="ja-JP" sz="2800" b="1" dirty="0">
                <a:latin typeface="メイリオ" panose="020B0604030504040204" pitchFamily="50" charset="-128"/>
                <a:ea typeface="メイリオ" panose="020B0604030504040204" pitchFamily="50" charset="-128"/>
              </a:rPr>
              <a:t>)</a:t>
            </a:r>
            <a:br>
              <a:rPr lang="en-US" altLang="ja-JP" sz="2800" b="1" dirty="0">
                <a:latin typeface="メイリオ" panose="020B0604030504040204" pitchFamily="50" charset="-128"/>
                <a:ea typeface="メイリオ" panose="020B0604030504040204" pitchFamily="50" charset="-128"/>
              </a:rPr>
            </a:br>
            <a:r>
              <a:rPr lang="ja-JP" altLang="en-US" sz="2800" b="1" dirty="0">
                <a:latin typeface="メイリオ" panose="020B0604030504040204" pitchFamily="50" charset="-128"/>
                <a:ea typeface="メイリオ" panose="020B0604030504040204" pitchFamily="50" charset="-128"/>
              </a:rPr>
              <a:t>・ヘアメイクを伴う着物レンタル店、</a:t>
            </a:r>
            <a:endParaRPr lang="en-US" altLang="ja-JP" sz="2800" b="1" dirty="0">
              <a:latin typeface="メイリオ" panose="020B0604030504040204" pitchFamily="50" charset="-128"/>
              <a:ea typeface="メイリオ" panose="020B0604030504040204" pitchFamily="50" charset="-128"/>
            </a:endParaRPr>
          </a:p>
          <a:p>
            <a:r>
              <a:rPr lang="ja-JP" altLang="en-US" sz="2800" b="1" dirty="0">
                <a:latin typeface="メイリオ" panose="020B0604030504040204" pitchFamily="50" charset="-128"/>
                <a:ea typeface="メイリオ" panose="020B0604030504040204" pitchFamily="50" charset="-128"/>
              </a:rPr>
              <a:t>・ヘアメイクを伴う写真館</a:t>
            </a:r>
            <a:r>
              <a:rPr lang="en-US" altLang="ja-JP" sz="2800" b="1" dirty="0">
                <a:latin typeface="メイリオ" panose="020B0604030504040204" pitchFamily="50" charset="-128"/>
                <a:ea typeface="メイリオ" panose="020B0604030504040204" pitchFamily="50" charset="-128"/>
              </a:rPr>
              <a:t>(</a:t>
            </a:r>
            <a:r>
              <a:rPr lang="ja-JP" altLang="en-US" sz="2800" b="1" dirty="0">
                <a:latin typeface="メイリオ" panose="020B0604030504040204" pitchFamily="50" charset="-128"/>
                <a:ea typeface="メイリオ" panose="020B0604030504040204" pitchFamily="50" charset="-128"/>
              </a:rPr>
              <a:t>フォトウエディング</a:t>
            </a:r>
            <a:r>
              <a:rPr lang="en-US" altLang="ja-JP" sz="2800" b="1" dirty="0">
                <a:latin typeface="メイリオ" panose="020B0604030504040204" pitchFamily="50" charset="-128"/>
                <a:ea typeface="メイリオ" panose="020B0604030504040204" pitchFamily="50" charset="-128"/>
              </a:rPr>
              <a:t>) </a:t>
            </a:r>
            <a:r>
              <a:rPr lang="ja-JP" altLang="en-US" sz="2800" b="1" dirty="0">
                <a:latin typeface="メイリオ" panose="020B0604030504040204" pitchFamily="50" charset="-128"/>
                <a:ea typeface="メイリオ" panose="020B0604030504040204" pitchFamily="50" charset="-128"/>
              </a:rPr>
              <a:t>などなど</a:t>
            </a:r>
            <a:endParaRPr lang="en-US" altLang="ja-JP" sz="2800" b="1" dirty="0">
              <a:latin typeface="メイリオ" panose="020B0604030504040204" pitchFamily="50" charset="-128"/>
              <a:ea typeface="メイリオ" panose="020B0604030504040204" pitchFamily="50" charset="-128"/>
            </a:endParaRPr>
          </a:p>
        </p:txBody>
      </p:sp>
      <p:pic>
        <p:nvPicPr>
          <p:cNvPr id="11" name="図 10">
            <a:extLst>
              <a:ext uri="{FF2B5EF4-FFF2-40B4-BE49-F238E27FC236}">
                <a16:creationId xmlns:a16="http://schemas.microsoft.com/office/drawing/2014/main" id="{AD81E717-5B08-80FD-2053-B6964F814528}"/>
              </a:ext>
            </a:extLst>
          </p:cNvPr>
          <p:cNvPicPr>
            <a:picLocks noChangeAspect="1"/>
          </p:cNvPicPr>
          <p:nvPr/>
        </p:nvPicPr>
        <p:blipFill>
          <a:blip r:embed="rId2"/>
          <a:stretch>
            <a:fillRect/>
          </a:stretch>
        </p:blipFill>
        <p:spPr>
          <a:xfrm>
            <a:off x="1525120" y="4735779"/>
            <a:ext cx="1672758" cy="1672758"/>
          </a:xfrm>
          <a:prstGeom prst="rect">
            <a:avLst/>
          </a:prstGeom>
        </p:spPr>
      </p:pic>
      <p:pic>
        <p:nvPicPr>
          <p:cNvPr id="12" name="図 11">
            <a:extLst>
              <a:ext uri="{FF2B5EF4-FFF2-40B4-BE49-F238E27FC236}">
                <a16:creationId xmlns:a16="http://schemas.microsoft.com/office/drawing/2014/main" id="{80628C1C-31CE-A7D1-CBF1-33D8E7EA5374}"/>
              </a:ext>
            </a:extLst>
          </p:cNvPr>
          <p:cNvPicPr>
            <a:picLocks noChangeAspect="1"/>
          </p:cNvPicPr>
          <p:nvPr/>
        </p:nvPicPr>
        <p:blipFill>
          <a:blip r:embed="rId3"/>
          <a:stretch>
            <a:fillRect/>
          </a:stretch>
        </p:blipFill>
        <p:spPr>
          <a:xfrm>
            <a:off x="3342197" y="4767828"/>
            <a:ext cx="1676400" cy="1676400"/>
          </a:xfrm>
          <a:prstGeom prst="rect">
            <a:avLst/>
          </a:prstGeom>
        </p:spPr>
      </p:pic>
      <p:pic>
        <p:nvPicPr>
          <p:cNvPr id="13" name="図 12">
            <a:extLst>
              <a:ext uri="{FF2B5EF4-FFF2-40B4-BE49-F238E27FC236}">
                <a16:creationId xmlns:a16="http://schemas.microsoft.com/office/drawing/2014/main" id="{2C7A0C13-FAEC-20BF-62C4-D6B16651E4FB}"/>
              </a:ext>
            </a:extLst>
          </p:cNvPr>
          <p:cNvPicPr>
            <a:picLocks noChangeAspect="1"/>
          </p:cNvPicPr>
          <p:nvPr/>
        </p:nvPicPr>
        <p:blipFill>
          <a:blip r:embed="rId4"/>
          <a:stretch>
            <a:fillRect/>
          </a:stretch>
        </p:blipFill>
        <p:spPr>
          <a:xfrm>
            <a:off x="5616279" y="4991953"/>
            <a:ext cx="789050" cy="1323231"/>
          </a:xfrm>
          <a:prstGeom prst="rect">
            <a:avLst/>
          </a:prstGeom>
        </p:spPr>
      </p:pic>
      <p:pic>
        <p:nvPicPr>
          <p:cNvPr id="14" name="図 13">
            <a:extLst>
              <a:ext uri="{FF2B5EF4-FFF2-40B4-BE49-F238E27FC236}">
                <a16:creationId xmlns:a16="http://schemas.microsoft.com/office/drawing/2014/main" id="{B3D881EB-24A2-7843-DE73-0B9C4E687366}"/>
              </a:ext>
            </a:extLst>
          </p:cNvPr>
          <p:cNvPicPr>
            <a:picLocks noChangeAspect="1"/>
          </p:cNvPicPr>
          <p:nvPr/>
        </p:nvPicPr>
        <p:blipFill>
          <a:blip r:embed="rId5"/>
          <a:stretch>
            <a:fillRect/>
          </a:stretch>
        </p:blipFill>
        <p:spPr>
          <a:xfrm>
            <a:off x="7468606" y="5048138"/>
            <a:ext cx="1080898" cy="1210859"/>
          </a:xfrm>
          <a:prstGeom prst="rect">
            <a:avLst/>
          </a:prstGeom>
        </p:spPr>
      </p:pic>
      <p:pic>
        <p:nvPicPr>
          <p:cNvPr id="15" name="図 14">
            <a:extLst>
              <a:ext uri="{FF2B5EF4-FFF2-40B4-BE49-F238E27FC236}">
                <a16:creationId xmlns:a16="http://schemas.microsoft.com/office/drawing/2014/main" id="{B61474ED-E871-76A3-4DAE-20728F59203F}"/>
              </a:ext>
            </a:extLst>
          </p:cNvPr>
          <p:cNvPicPr>
            <a:picLocks noChangeAspect="1"/>
          </p:cNvPicPr>
          <p:nvPr/>
        </p:nvPicPr>
        <p:blipFill>
          <a:blip r:embed="rId6"/>
          <a:stretch>
            <a:fillRect/>
          </a:stretch>
        </p:blipFill>
        <p:spPr>
          <a:xfrm>
            <a:off x="9612781" y="4981961"/>
            <a:ext cx="945661" cy="1323232"/>
          </a:xfrm>
          <a:prstGeom prst="rect">
            <a:avLst/>
          </a:prstGeom>
        </p:spPr>
      </p:pic>
    </p:spTree>
    <p:extLst>
      <p:ext uri="{BB962C8B-B14F-4D97-AF65-F5344CB8AC3E}">
        <p14:creationId xmlns:p14="http://schemas.microsoft.com/office/powerpoint/2010/main" val="3793297027"/>
      </p:ext>
    </p:extLst>
  </p:cSld>
  <p:clrMapOvr>
    <a:masterClrMapping/>
  </p:clrMapOvr>
</p:sld>
</file>

<file path=ppt/theme/theme1.xml><?xml version="1.0" encoding="utf-8"?>
<a:theme xmlns:a="http://schemas.openxmlformats.org/drawingml/2006/main" name="Office テーマ">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1115</TotalTime>
  <Words>2230</Words>
  <Application>Microsoft Office PowerPoint</Application>
  <PresentationFormat>ワイド画面</PresentationFormat>
  <Paragraphs>250</Paragraphs>
  <Slides>23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23</vt:i4>
      </vt:variant>
    </vt:vector>
  </HeadingPairs>
  <TitlesOfParts>
    <vt:vector size="32" baseType="lpstr">
      <vt:lpstr>HGP創英角ﾎﾟｯﾌﾟ体</vt:lpstr>
      <vt:lpstr>ＭＳ Ｐゴシック</vt:lpstr>
      <vt:lpstr>メイリオ</vt:lpstr>
      <vt:lpstr>游ゴシック</vt:lpstr>
      <vt:lpstr>游明朝</vt:lpstr>
      <vt:lpstr>Arial</vt:lpstr>
      <vt:lpstr>Calibri</vt:lpstr>
      <vt:lpstr>Calibri Light</vt:lpstr>
      <vt:lpstr>Office テーマ</vt:lpstr>
      <vt:lpstr>PowerPoint プレゼンテーション</vt:lpstr>
      <vt:lpstr>PowerPoint プレゼンテーション</vt:lpstr>
      <vt:lpstr>PowerPoint プレゼンテーション</vt:lpstr>
      <vt:lpstr>過去3年間に該当事例があった企業における事件件数の推移</vt:lpstr>
      <vt:lpstr>顧客等からの著しい迷惑行為を受けたことによる心身への影響（経験頻度別）</vt:lpstr>
      <vt:lpstr>過去3年間に顧客等からの著しい迷惑行為に該当すると判断した事案の具体的な内容</vt:lpstr>
      <vt:lpstr>顧客等からの著しい迷惑行為に対する対応</vt:lpstr>
      <vt:lpstr>顧客等からの著しい迷惑行為に関する取組 </vt:lpstr>
      <vt:lpstr>美容業の業態</vt:lpstr>
      <vt:lpstr>美容室での1対1のカスハラの主な事例 </vt:lpstr>
      <vt:lpstr>結婚式等での施術における主なカスハラ</vt:lpstr>
      <vt:lpstr>訪問美容における主なカスハラ</vt:lpstr>
      <vt:lpstr> まとめ：美容業におけるカスハラの類型</vt:lpstr>
      <vt:lpstr> 美容業のカスタマーハラスメント防止対策①</vt:lpstr>
      <vt:lpstr> 美容業のカスタマーハラスメント防止対策②</vt:lpstr>
      <vt:lpstr> 美容業のカスタマーハラスメント防止対策③</vt:lpstr>
      <vt:lpstr>  美容業のカスタマーハラスメント防止対策④ ヘアメイク師が自らを守るための「3つの防衛策」</vt:lpstr>
      <vt:lpstr> </vt:lpstr>
      <vt:lpstr>東京都カスタマー・ハラスメント防止条例 </vt:lpstr>
      <vt:lpstr> </vt:lpstr>
      <vt:lpstr> </vt:lpstr>
      <vt:lpstr> </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国重 鈴木</dc:creator>
  <cp:lastModifiedBy>国重 鈴木</cp:lastModifiedBy>
  <cp:revision>28</cp:revision>
  <cp:lastPrinted>2026-01-21T15:09:00Z</cp:lastPrinted>
  <dcterms:created xsi:type="dcterms:W3CDTF">2026-01-15T05:09:11Z</dcterms:created>
  <dcterms:modified xsi:type="dcterms:W3CDTF">2026-01-22T00:25:04Z</dcterms:modified>
</cp:coreProperties>
</file>